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4"/>
  </p:sldMasterIdLst>
  <p:notesMasterIdLst>
    <p:notesMasterId r:id="rId35"/>
  </p:notesMasterIdLst>
  <p:sldIdLst>
    <p:sldId id="9548" r:id="rId5"/>
    <p:sldId id="9521" r:id="rId6"/>
    <p:sldId id="9649" r:id="rId7"/>
    <p:sldId id="9601" r:id="rId8"/>
    <p:sldId id="9613" r:id="rId9"/>
    <p:sldId id="9620" r:id="rId10"/>
    <p:sldId id="9634" r:id="rId11"/>
    <p:sldId id="9577" r:id="rId12"/>
    <p:sldId id="9622" r:id="rId13"/>
    <p:sldId id="9557" r:id="rId14"/>
    <p:sldId id="9572" r:id="rId15"/>
    <p:sldId id="9592" r:id="rId16"/>
    <p:sldId id="9593" r:id="rId17"/>
    <p:sldId id="9635" r:id="rId18"/>
    <p:sldId id="9628" r:id="rId19"/>
    <p:sldId id="9615" r:id="rId20"/>
    <p:sldId id="9614" r:id="rId21"/>
    <p:sldId id="9655" r:id="rId22"/>
    <p:sldId id="9654" r:id="rId23"/>
    <p:sldId id="9616" r:id="rId24"/>
    <p:sldId id="9648" r:id="rId25"/>
    <p:sldId id="9639" r:id="rId26"/>
    <p:sldId id="9643" r:id="rId27"/>
    <p:sldId id="9651" r:id="rId28"/>
    <p:sldId id="9653" r:id="rId29"/>
    <p:sldId id="9574" r:id="rId30"/>
    <p:sldId id="9599" r:id="rId31"/>
    <p:sldId id="9590" r:id="rId32"/>
    <p:sldId id="9605" r:id="rId33"/>
    <p:sldId id="9656"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z Newbon" initials="LN" lastIdx="45" clrIdx="0">
    <p:extLst>
      <p:ext uri="{19B8F6BF-5375-455C-9EA6-DF929625EA0E}">
        <p15:presenceInfo xmlns:p15="http://schemas.microsoft.com/office/powerpoint/2012/main" userId="S::lnewbon1@oxfam.org.uk::0697a497-cdb1-41aa-9d06-670c459b1fac" providerId="AD"/>
      </p:ext>
    </p:extLst>
  </p:cmAuthor>
  <p:cmAuthor id="2" name="John McLaverty" initials="JM" lastIdx="24" clrIdx="1">
    <p:extLst>
      <p:ext uri="{19B8F6BF-5375-455C-9EA6-DF929625EA0E}">
        <p15:presenceInfo xmlns:p15="http://schemas.microsoft.com/office/powerpoint/2012/main" userId="John McLavert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9DDE"/>
    <a:srgbClr val="8DAB25"/>
    <a:srgbClr val="EBEA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30DDC0-9A5F-469F-92BF-BE9C3BD59628}" v="46" dt="2025-11-13T14:57:56.5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82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a Bullivant" userId="S::andrea@liverpoolworldcentre.org::bb4217fe-1434-405c-b487-ed605e842757" providerId="AD" clId="Web-{D78FFFC9-501F-0F46-AE8B-3586E257848F}"/>
    <pc:docChg chg="modSld">
      <pc:chgData name="Andrea Bullivant" userId="S::andrea@liverpoolworldcentre.org::bb4217fe-1434-405c-b487-ed605e842757" providerId="AD" clId="Web-{D78FFFC9-501F-0F46-AE8B-3586E257848F}" dt="2025-10-29T11:10:16.192" v="5" actId="20577"/>
      <pc:docMkLst>
        <pc:docMk/>
      </pc:docMkLst>
      <pc:sldChg chg="modSp">
        <pc:chgData name="Andrea Bullivant" userId="S::andrea@liverpoolworldcentre.org::bb4217fe-1434-405c-b487-ed605e842757" providerId="AD" clId="Web-{D78FFFC9-501F-0F46-AE8B-3586E257848F}" dt="2025-10-29T11:10:16.192" v="5" actId="20577"/>
        <pc:sldMkLst>
          <pc:docMk/>
          <pc:sldMk cId="341980639" sldId="9574"/>
        </pc:sldMkLst>
        <pc:spChg chg="mod">
          <ac:chgData name="Andrea Bullivant" userId="S::andrea@liverpoolworldcentre.org::bb4217fe-1434-405c-b487-ed605e842757" providerId="AD" clId="Web-{D78FFFC9-501F-0F46-AE8B-3586E257848F}" dt="2025-10-29T11:10:16.192" v="5" actId="20577"/>
          <ac:spMkLst>
            <pc:docMk/>
            <pc:sldMk cId="341980639" sldId="9574"/>
            <ac:spMk id="3" creationId="{68AE04FD-EED6-4212-804A-EFEF1FEDC62A}"/>
          </ac:spMkLst>
        </pc:spChg>
      </pc:sldChg>
      <pc:sldChg chg="modSp">
        <pc:chgData name="Andrea Bullivant" userId="S::andrea@liverpoolworldcentre.org::bb4217fe-1434-405c-b487-ed605e842757" providerId="AD" clId="Web-{D78FFFC9-501F-0F46-AE8B-3586E257848F}" dt="2025-10-29T11:08:59.848" v="3" actId="20577"/>
        <pc:sldMkLst>
          <pc:docMk/>
          <pc:sldMk cId="1130212386" sldId="9651"/>
        </pc:sldMkLst>
        <pc:spChg chg="mod">
          <ac:chgData name="Andrea Bullivant" userId="S::andrea@liverpoolworldcentre.org::bb4217fe-1434-405c-b487-ed605e842757" providerId="AD" clId="Web-{D78FFFC9-501F-0F46-AE8B-3586E257848F}" dt="2025-10-29T11:08:59.848" v="3" actId="20577"/>
          <ac:spMkLst>
            <pc:docMk/>
            <pc:sldMk cId="1130212386" sldId="9651"/>
            <ac:spMk id="7" creationId="{B2EFFE5D-7955-A413-E156-31D9B1883D77}"/>
          </ac:spMkLst>
        </pc:spChg>
      </pc:sldChg>
    </pc:docChg>
  </pc:docChgLst>
  <pc:docChgLst>
    <pc:chgData name="Karen Wynne" userId="bef45f90-d174-4d74-8ca6-23551cd715df" providerId="ADAL" clId="{E986E652-8D46-4226-B1BC-599DFC65EB65}"/>
    <pc:docChg chg="custSel modSld">
      <pc:chgData name="Karen Wynne" userId="bef45f90-d174-4d74-8ca6-23551cd715df" providerId="ADAL" clId="{E986E652-8D46-4226-B1BC-599DFC65EB65}" dt="2025-11-13T14:57:56.551" v="55" actId="20577"/>
      <pc:docMkLst>
        <pc:docMk/>
      </pc:docMkLst>
      <pc:sldChg chg="addSp delSp modSp mod delAnim modAnim">
        <pc:chgData name="Karen Wynne" userId="bef45f90-d174-4d74-8ca6-23551cd715df" providerId="ADAL" clId="{E986E652-8D46-4226-B1BC-599DFC65EB65}" dt="2025-11-13T14:57:56.551" v="55" actId="20577"/>
        <pc:sldMkLst>
          <pc:docMk/>
          <pc:sldMk cId="3133681507" sldId="9572"/>
        </pc:sldMkLst>
        <pc:spChg chg="mod">
          <ac:chgData name="Karen Wynne" userId="bef45f90-d174-4d74-8ca6-23551cd715df" providerId="ADAL" clId="{E986E652-8D46-4226-B1BC-599DFC65EB65}" dt="2025-11-13T14:57:56.551" v="55" actId="20577"/>
          <ac:spMkLst>
            <pc:docMk/>
            <pc:sldMk cId="3133681507" sldId="9572"/>
            <ac:spMk id="3" creationId="{76570F92-3176-4951-96FA-3B2F19A1CC2E}"/>
          </ac:spMkLst>
        </pc:spChg>
        <pc:picChg chg="del">
          <ac:chgData name="Karen Wynne" userId="bef45f90-d174-4d74-8ca6-23551cd715df" providerId="ADAL" clId="{E986E652-8D46-4226-B1BC-599DFC65EB65}" dt="2025-11-13T14:50:28.014" v="2" actId="478"/>
          <ac:picMkLst>
            <pc:docMk/>
            <pc:sldMk cId="3133681507" sldId="9572"/>
            <ac:picMk id="5" creationId="{6D6AE6E5-170C-898E-2FD4-3C888F2F96E5}"/>
          </ac:picMkLst>
        </pc:picChg>
        <pc:picChg chg="add mod">
          <ac:chgData name="Karen Wynne" userId="bef45f90-d174-4d74-8ca6-23551cd715df" providerId="ADAL" clId="{E986E652-8D46-4226-B1BC-599DFC65EB65}" dt="2025-11-13T14:50:37.100" v="4" actId="1076"/>
          <ac:picMkLst>
            <pc:docMk/>
            <pc:sldMk cId="3133681507" sldId="9572"/>
            <ac:picMk id="7" creationId="{60F3AB96-681E-64D5-E366-B142B0479A8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7983AF-5198-45A1-B5B1-163777AE4EB9}" type="datetimeFigureOut">
              <a:rPr lang="en-GB" smtClean="0"/>
              <a:t>13/11/2025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FD81DC-E604-49FA-B73F-2A0B5FC1B779}" type="slidenum">
              <a:rPr lang="en-GB" smtClean="0"/>
              <a:t>‹#›</a:t>
            </a:fld>
            <a:endParaRPr lang="en-GB"/>
          </a:p>
        </p:txBody>
      </p:sp>
    </p:spTree>
    <p:extLst>
      <p:ext uri="{BB962C8B-B14F-4D97-AF65-F5344CB8AC3E}">
        <p14:creationId xmlns:p14="http://schemas.microsoft.com/office/powerpoint/2010/main" val="6094559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flickr.com/photos/kepa-ry/25131652822"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ohchr.org/en/stories/2022/07/climate-change-exacerbates-violence-against-women-and-girls"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commons.wikimedia.org/wiki/File:Rural_Indian_Women_farming_in_flower_field_(49962921952).jpg"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commons.wikimedia.org/wiki/File:Nepali_Scenario.jpg"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independent.co.uk/climate-change/news/cop26-glasgow-gen-z-activists-protest-b1948324.html"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www.amnesty.org.uk/climate/five-women-colour-fighting-climate-change-worldwide"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commons.wikimedia.org/wiki/File:Mitzi_Jonelle_Tan,_ManiFiesta_2022.jpg" TargetMode="External"/><Relationship Id="rId2" Type="http://schemas.openxmlformats.org/officeDocument/2006/relationships/slide" Target="../slides/slide22.xml"/><Relationship Id="rId1" Type="http://schemas.openxmlformats.org/officeDocument/2006/relationships/notesMaster" Target="../notesMasters/notesMaster1.xml"/><Relationship Id="rId5" Type="http://schemas.openxmlformats.org/officeDocument/2006/relationships/hyperlink" Target="https://www.theguardian.com/environment/2021/oct/17/gen-z-on-how-to-save-the-world-young-climate-activists-speak-out" TargetMode="External"/><Relationship Id="rId4" Type="http://schemas.openxmlformats.org/officeDocument/2006/relationships/hyperlink" Target="https://www.greenpeace.org.uk/news/young-climate-activists-of-colour-profiles/"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commons.m.wikimedia.org/wiki/File:Nemonte_Nenquimo_2020_UNEP_Champions_of_the_Earth_laureate_credit_UNEP020-compressed.jpg"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bbc.co.uk/news/av/science-environment-58959670"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www.youtube.com/watch?v=jBBsv0QyscE"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commons.wikimedia.org/wiki/File:-NeustartKlima_%E2%80%93_29.11.2019_Erlangen,_Bohlenplatz_(49146282451).jpg"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https://commons.wikimedia.org/wiki/File:Kids_Want_Climate_Justice_(34168280266).jpg</a:t>
            </a:r>
          </a:p>
          <a:p>
            <a:r>
              <a:rPr lang="en-GB"/>
              <a:t>https://unsplash.com/photos/7SE389kUVGw[ free image] </a:t>
            </a:r>
          </a:p>
          <a:p>
            <a:r>
              <a:rPr lang="en-GB"/>
              <a:t>https://commons.wikimedia.org/wiki/File:Climate_Justice_Now!,_placard,_2018_(cropped).jpg</a:t>
            </a:r>
          </a:p>
        </p:txBody>
      </p:sp>
      <p:sp>
        <p:nvSpPr>
          <p:cNvPr id="4" name="Slide Number Placeholder 3"/>
          <p:cNvSpPr>
            <a:spLocks noGrp="1"/>
          </p:cNvSpPr>
          <p:nvPr>
            <p:ph type="sldNum" sz="quarter" idx="5"/>
          </p:nvPr>
        </p:nvSpPr>
        <p:spPr/>
        <p:txBody>
          <a:bodyPr/>
          <a:lstStyle/>
          <a:p>
            <a:fld id="{33777E2F-6018-45D4-9EB5-1511E2841C50}" type="slidenum">
              <a:rPr lang="en-GB" smtClean="0"/>
              <a:t>1</a:t>
            </a:fld>
            <a:endParaRPr lang="en-GB"/>
          </a:p>
        </p:txBody>
      </p:sp>
    </p:spTree>
    <p:extLst>
      <p:ext uri="{BB962C8B-B14F-4D97-AF65-F5344CB8AC3E}">
        <p14:creationId xmlns:p14="http://schemas.microsoft.com/office/powerpoint/2010/main" val="170406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ea typeface="Calibri"/>
                <a:cs typeface="Calibri"/>
              </a:rPr>
              <a:t>Photo context: </a:t>
            </a:r>
            <a:r>
              <a:rPr lang="en-GB"/>
              <a:t>Elizabeth </a:t>
            </a:r>
            <a:r>
              <a:rPr lang="en-GB" err="1"/>
              <a:t>Mutimwii</a:t>
            </a:r>
            <a:r>
              <a:rPr lang="en-GB"/>
              <a:t>, a farmer in Southern Africa, holding plants where the harsh sun and low rainfall devastated her crops.</a:t>
            </a:r>
            <a:endParaRPr lang="en-GB">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a:br>
            <a:r>
              <a:rPr lang="en-GB" sz="1200" b="1">
                <a:solidFill>
                  <a:schemeClr val="bg1"/>
                </a:solidFill>
                <a:latin typeface="Aptos" panose="020B0004020202020204" pitchFamily="34" charset="0"/>
              </a:rPr>
              <a:t>Photo credit: </a:t>
            </a:r>
            <a:r>
              <a:rPr lang="en-GB" sz="1200" b="1" err="1">
                <a:solidFill>
                  <a:schemeClr val="bg1"/>
                </a:solidFill>
                <a:latin typeface="Aptos" panose="020B0004020202020204" pitchFamily="34" charset="0"/>
                <a:ea typeface="Roboto"/>
                <a:cs typeface="Roboto"/>
              </a:rPr>
              <a:t>Loliwe</a:t>
            </a:r>
            <a:r>
              <a:rPr lang="en-GB" sz="1200" b="1">
                <a:solidFill>
                  <a:schemeClr val="bg1"/>
                </a:solidFill>
                <a:latin typeface="Aptos" panose="020B0004020202020204" pitchFamily="34" charset="0"/>
                <a:ea typeface="Roboto"/>
                <a:cs typeface="Roboto"/>
              </a:rPr>
              <a:t> Phiri / Oxfam</a:t>
            </a:r>
            <a:endParaRPr lang="en-GB" sz="1200" b="1">
              <a:solidFill>
                <a:schemeClr val="bg1"/>
              </a:solidFill>
              <a:latin typeface="Aptos" panose="020B0004020202020204" pitchFamily="34" charset="0"/>
            </a:endParaRPr>
          </a:p>
          <a:p>
            <a:pPr>
              <a:defRPr/>
            </a:pPr>
            <a:endParaRPr lang="en-US"/>
          </a:p>
          <a:p>
            <a:pPr algn="l" fontAlgn="t">
              <a:buNone/>
            </a:pPr>
            <a:r>
              <a:rPr lang="en-GB" b="0" i="0" cap="all">
                <a:solidFill>
                  <a:srgbClr val="767676"/>
                </a:solidFill>
                <a:effectLst/>
                <a:latin typeface="Roboto" panose="02000000000000000000" pitchFamily="2" charset="0"/>
              </a:rPr>
              <a:t>Additional Information:</a:t>
            </a:r>
          </a:p>
          <a:p>
            <a:pPr algn="l" fontAlgn="t"/>
            <a:r>
              <a:rPr lang="en-GB" b="0" i="0">
                <a:solidFill>
                  <a:srgbClr val="474747"/>
                </a:solidFill>
                <a:effectLst/>
                <a:latin typeface="Roboto" panose="02000000000000000000" pitchFamily="2" charset="0"/>
              </a:rPr>
              <a:t>Elizabeth </a:t>
            </a:r>
            <a:r>
              <a:rPr lang="en-GB" b="0" i="0" err="1">
                <a:solidFill>
                  <a:srgbClr val="474747"/>
                </a:solidFill>
                <a:effectLst/>
                <a:latin typeface="Roboto" panose="02000000000000000000" pitchFamily="2" charset="0"/>
              </a:rPr>
              <a:t>Mutimwii</a:t>
            </a:r>
            <a:r>
              <a:rPr lang="en-GB" b="0" i="0">
                <a:solidFill>
                  <a:srgbClr val="474747"/>
                </a:solidFill>
                <a:effectLst/>
                <a:latin typeface="Roboto" panose="02000000000000000000" pitchFamily="2" charset="0"/>
              </a:rPr>
              <a:t>, a farmer, received improved seeds from Oxfam and partner Aquaculture Zimbabwe. This initiative was aimed at improving the livelihoods in the arid region by supporting farmers living outside the Ruti Irrigation Scheme in Gutu District, Zimbabwe.</a:t>
            </a:r>
            <a:br>
              <a:rPr lang="en-GB" b="0" i="0">
                <a:solidFill>
                  <a:srgbClr val="474747"/>
                </a:solidFill>
                <a:effectLst/>
                <a:latin typeface="Roboto" panose="02000000000000000000" pitchFamily="2" charset="0"/>
              </a:rPr>
            </a:br>
            <a:br>
              <a:rPr lang="en-GB" b="0" i="0">
                <a:solidFill>
                  <a:srgbClr val="474747"/>
                </a:solidFill>
                <a:effectLst/>
                <a:latin typeface="Roboto" panose="02000000000000000000" pitchFamily="2" charset="0"/>
              </a:rPr>
            </a:br>
            <a:r>
              <a:rPr lang="en-GB" b="0" i="0">
                <a:solidFill>
                  <a:srgbClr val="474747"/>
                </a:solidFill>
                <a:effectLst/>
                <a:latin typeface="Roboto" panose="02000000000000000000" pitchFamily="2" charset="0"/>
              </a:rPr>
              <a:t>Oxfam and partners funded the Ruti Irrigation Scheme under the Climate Adaptation for Rural Livelihood (CARL) to contribute to sustainable livelihoods and resilience to climatic change among poor and vulnerable households in Gutu district, Zimbabwe. The Ruti Dam supplies water through a network of pipes to deliver water, via sprinkler irrigation, to farmers' plots of land in Ruti Irrigation Ward 13.</a:t>
            </a:r>
            <a:br>
              <a:rPr lang="en-GB" b="0" i="0">
                <a:solidFill>
                  <a:srgbClr val="474747"/>
                </a:solidFill>
                <a:effectLst/>
                <a:latin typeface="Roboto" panose="02000000000000000000" pitchFamily="2" charset="0"/>
              </a:rPr>
            </a:br>
            <a:endParaRPr lang="en-GB" sz="1200" kern="120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fld id="{A9FD81DC-E604-49FA-B73F-2A0B5FC1B779}" type="slidenum">
              <a:rPr lang="en-GB" smtClean="0"/>
              <a:t>10</a:t>
            </a:fld>
            <a:endParaRPr lang="en-GB"/>
          </a:p>
        </p:txBody>
      </p:sp>
    </p:spTree>
    <p:extLst>
      <p:ext uri="{BB962C8B-B14F-4D97-AF65-F5344CB8AC3E}">
        <p14:creationId xmlns:p14="http://schemas.microsoft.com/office/powerpoint/2010/main" val="3434308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9FD81DC-E604-49FA-B73F-2A0B5FC1B779}" type="slidenum">
              <a:rPr lang="en-GB" smtClean="0"/>
              <a:t>11</a:t>
            </a:fld>
            <a:endParaRPr lang="en-GB"/>
          </a:p>
        </p:txBody>
      </p:sp>
    </p:spTree>
    <p:extLst>
      <p:ext uri="{BB962C8B-B14F-4D97-AF65-F5344CB8AC3E}">
        <p14:creationId xmlns:p14="http://schemas.microsoft.com/office/powerpoint/2010/main" val="3359596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GB">
                <a:cs typeface="+mn-lt"/>
              </a:rPr>
            </a:br>
            <a:r>
              <a:rPr lang="en-GB" sz="1800" u="sng">
                <a:solidFill>
                  <a:srgbClr val="467886"/>
                </a:solidFill>
                <a:effectLst/>
                <a:latin typeface="Aptos"/>
                <a:ea typeface="Aptos" panose="020B0004020202020204" pitchFamily="34" charset="0"/>
                <a:cs typeface="Times New Roman" panose="02020603050405020304" pitchFamily="18" charset="0"/>
                <a:hlinkClick r:id="rId3"/>
              </a:rPr>
              <a:t>https://www.flickr.com/photos/kepa-ry/25131652822</a:t>
            </a:r>
            <a:r>
              <a:rPr lang="en-GB">
                <a:solidFill>
                  <a:srgbClr val="000000"/>
                </a:solidFill>
                <a:latin typeface="Calibri"/>
                <a:ea typeface="Calibri"/>
                <a:cs typeface="Calibri"/>
              </a:rPr>
              <a:t> - drought in Mozambique</a:t>
            </a:r>
            <a:endParaRPr lang="en-GB">
              <a:latin typeface="Aptos"/>
              <a:ea typeface="Calibri"/>
              <a:cs typeface="Calibri"/>
            </a:endParaRPr>
          </a:p>
        </p:txBody>
      </p:sp>
      <p:sp>
        <p:nvSpPr>
          <p:cNvPr id="4" name="Slide Number Placeholder 3"/>
          <p:cNvSpPr>
            <a:spLocks noGrp="1"/>
          </p:cNvSpPr>
          <p:nvPr>
            <p:ph type="sldNum" sz="quarter" idx="5"/>
          </p:nvPr>
        </p:nvSpPr>
        <p:spPr/>
        <p:txBody>
          <a:bodyPr/>
          <a:lstStyle/>
          <a:p>
            <a:fld id="{A9FD81DC-E604-49FA-B73F-2A0B5FC1B779}" type="slidenum">
              <a:rPr lang="en-GB" smtClean="0"/>
              <a:t>14</a:t>
            </a:fld>
            <a:endParaRPr lang="en-GB"/>
          </a:p>
        </p:txBody>
      </p:sp>
    </p:spTree>
    <p:extLst>
      <p:ext uri="{BB962C8B-B14F-4D97-AF65-F5344CB8AC3E}">
        <p14:creationId xmlns:p14="http://schemas.microsoft.com/office/powerpoint/2010/main" val="20436350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C6164B64-0518-4FE8-86E1-2DE5E83C4BEE}" type="slidenum">
              <a:rPr lang="en-GB" smtClean="0"/>
              <a:t>15</a:t>
            </a:fld>
            <a:endParaRPr lang="en-GB"/>
          </a:p>
        </p:txBody>
      </p:sp>
    </p:spTree>
    <p:extLst>
      <p:ext uri="{BB962C8B-B14F-4D97-AF65-F5344CB8AC3E}">
        <p14:creationId xmlns:p14="http://schemas.microsoft.com/office/powerpoint/2010/main" val="41212407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GB">
              <a:cs typeface="Calibri"/>
            </a:endParaRPr>
          </a:p>
          <a:p>
            <a:pPr>
              <a:defRPr/>
            </a:pPr>
            <a:endParaRPr lang="en-GB">
              <a:cs typeface="Calibri"/>
            </a:endParaRPr>
          </a:p>
          <a:p>
            <a:pPr>
              <a:defRPr/>
            </a:pPr>
            <a:r>
              <a:rPr lang="en-GB"/>
              <a:t> </a:t>
            </a:r>
            <a:endParaRPr lang="en-GB">
              <a:cs typeface="Calibri"/>
            </a:endParaRPr>
          </a:p>
          <a:p>
            <a:pPr>
              <a:defRPr/>
            </a:pPr>
            <a:endParaRPr lang="en-GB"/>
          </a:p>
          <a:p>
            <a:endParaRPr lang="en-GB"/>
          </a:p>
        </p:txBody>
      </p:sp>
      <p:sp>
        <p:nvSpPr>
          <p:cNvPr id="4" name="Slide Number Placeholder 3"/>
          <p:cNvSpPr>
            <a:spLocks noGrp="1"/>
          </p:cNvSpPr>
          <p:nvPr>
            <p:ph type="sldNum" sz="quarter" idx="5"/>
          </p:nvPr>
        </p:nvSpPr>
        <p:spPr/>
        <p:txBody>
          <a:bodyPr/>
          <a:lstStyle/>
          <a:p>
            <a:fld id="{A9FD81DC-E604-49FA-B73F-2A0B5FC1B779}" type="slidenum">
              <a:rPr lang="en-GB" smtClean="0"/>
              <a:t>16</a:t>
            </a:fld>
            <a:endParaRPr lang="en-GB"/>
          </a:p>
        </p:txBody>
      </p:sp>
    </p:spTree>
    <p:extLst>
      <p:ext uri="{BB962C8B-B14F-4D97-AF65-F5344CB8AC3E}">
        <p14:creationId xmlns:p14="http://schemas.microsoft.com/office/powerpoint/2010/main" val="16456615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i="0">
              <a:solidFill>
                <a:srgbClr val="606D76"/>
              </a:solidFill>
              <a:effectLst/>
              <a:latin typeface="Lato" panose="020F0502020204030203" pitchFamily="34" charset="0"/>
              <a:ea typeface="Lato"/>
              <a:cs typeface="Lato"/>
            </a:endParaRPr>
          </a:p>
          <a:p>
            <a:r>
              <a:rPr lang="en-GB">
                <a:hlinkClick r:id="rId3"/>
              </a:rPr>
              <a:t>https://www.ohchr.org/en/stories/2022/07/climate-change-exacerbates-violence-against-women-and-girls</a:t>
            </a:r>
            <a:endParaRPr lang="en-GB">
              <a:ea typeface="Calibri"/>
              <a:cs typeface="Calibri"/>
            </a:endParaRPr>
          </a:p>
          <a:p>
            <a:endParaRPr lang="en-GB">
              <a:ea typeface="Calibri"/>
              <a:cs typeface="Calibri"/>
            </a:endParaRPr>
          </a:p>
        </p:txBody>
      </p:sp>
      <p:sp>
        <p:nvSpPr>
          <p:cNvPr id="4" name="Slide Number Placeholder 3"/>
          <p:cNvSpPr>
            <a:spLocks noGrp="1"/>
          </p:cNvSpPr>
          <p:nvPr>
            <p:ph type="sldNum" sz="quarter" idx="5"/>
          </p:nvPr>
        </p:nvSpPr>
        <p:spPr/>
        <p:txBody>
          <a:bodyPr/>
          <a:lstStyle/>
          <a:p>
            <a:fld id="{A9FD81DC-E604-49FA-B73F-2A0B5FC1B779}" type="slidenum">
              <a:rPr lang="en-GB" smtClean="0"/>
              <a:t>17</a:t>
            </a:fld>
            <a:endParaRPr lang="en-GB"/>
          </a:p>
        </p:txBody>
      </p:sp>
    </p:spTree>
    <p:extLst>
      <p:ext uri="{BB962C8B-B14F-4D97-AF65-F5344CB8AC3E}">
        <p14:creationId xmlns:p14="http://schemas.microsoft.com/office/powerpoint/2010/main" val="41717723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D7824-B365-312F-9A49-D712E0D1F6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108916-5D8D-8758-21EC-22413ADC0F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884A4F-4E45-6774-D1B3-211E8EF3DAA0}"/>
              </a:ext>
            </a:extLst>
          </p:cNvPr>
          <p:cNvSpPr>
            <a:spLocks noGrp="1"/>
          </p:cNvSpPr>
          <p:nvPr>
            <p:ph type="body" idx="1"/>
          </p:nvPr>
        </p:nvSpPr>
        <p:spPr/>
        <p:txBody>
          <a:bodyPr/>
          <a:lstStyle/>
          <a:p>
            <a:endParaRPr lang="en-GB">
              <a:ea typeface="Calibri"/>
              <a:cs typeface="Calibri"/>
            </a:endParaRPr>
          </a:p>
        </p:txBody>
      </p:sp>
      <p:sp>
        <p:nvSpPr>
          <p:cNvPr id="4" name="Slide Number Placeholder 3">
            <a:extLst>
              <a:ext uri="{FF2B5EF4-FFF2-40B4-BE49-F238E27FC236}">
                <a16:creationId xmlns:a16="http://schemas.microsoft.com/office/drawing/2014/main" id="{8FC93822-216C-7069-9383-68F72CB2265D}"/>
              </a:ext>
            </a:extLst>
          </p:cNvPr>
          <p:cNvSpPr>
            <a:spLocks noGrp="1"/>
          </p:cNvSpPr>
          <p:nvPr>
            <p:ph type="sldNum" sz="quarter" idx="5"/>
          </p:nvPr>
        </p:nvSpPr>
        <p:spPr/>
        <p:txBody>
          <a:bodyPr/>
          <a:lstStyle/>
          <a:p>
            <a:fld id="{C6164B64-0518-4FE8-86E1-2DE5E83C4BEE}" type="slidenum">
              <a:rPr lang="en-GB" smtClean="0"/>
              <a:t>19</a:t>
            </a:fld>
            <a:endParaRPr lang="en-GB"/>
          </a:p>
        </p:txBody>
      </p:sp>
    </p:spTree>
    <p:extLst>
      <p:ext uri="{BB962C8B-B14F-4D97-AF65-F5344CB8AC3E}">
        <p14:creationId xmlns:p14="http://schemas.microsoft.com/office/powerpoint/2010/main" val="33818371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800" u="sng">
                <a:solidFill>
                  <a:srgbClr val="467886"/>
                </a:solidFill>
                <a:latin typeface="Aptos"/>
                <a:cs typeface="Times New Roman" panose="02020603050405020304" pitchFamily="18" charset="0"/>
                <a:hlinkClick r:id="rId3"/>
              </a:rPr>
              <a:t>https://</a:t>
            </a:r>
            <a:r>
              <a:rPr lang="en-GB" sz="1800" u="sng">
                <a:solidFill>
                  <a:srgbClr val="467886"/>
                </a:solidFill>
                <a:effectLst/>
                <a:latin typeface="Aptos"/>
                <a:ea typeface="Aptos" panose="020B0004020202020204" pitchFamily="34" charset="0"/>
                <a:cs typeface="Times New Roman" panose="02020603050405020304" pitchFamily="18" charset="0"/>
                <a:hlinkClick r:id="rId3"/>
              </a:rPr>
              <a:t>commons.wikimedia.org/wiki/File:Rural_Indian_Women_farming_in_flower_field_(49962921952).jpg</a:t>
            </a:r>
            <a:endParaRPr lang="en-GB" sz="1800" u="sng">
              <a:solidFill>
                <a:srgbClr val="467886"/>
              </a:solidFill>
              <a:effectLst/>
              <a:latin typeface="Aptos"/>
              <a:ea typeface="Aptos" panose="020B0004020202020204" pitchFamily="34" charset="0"/>
              <a:cs typeface="Times New Roman" panose="02020603050405020304" pitchFamily="18" charset="0"/>
            </a:endParaRPr>
          </a:p>
          <a:p>
            <a:pPr>
              <a:defRPr/>
            </a:pPr>
            <a:r>
              <a:rPr lang="en-GB" sz="1800" u="sng">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4"/>
              </a:rPr>
              <a:t>https://commons.wikimedia.org/wiki/File:Nepali_Scenario.jpg</a:t>
            </a:r>
            <a:endParaRPr lang="en-GB" sz="1800" u="sng">
              <a:solidFill>
                <a:srgbClr val="467886"/>
              </a:solidFill>
              <a:effectLst/>
              <a:latin typeface="Aptos" panose="020B0004020202020204" pitchFamily="34" charset="0"/>
              <a:ea typeface="Aptos" panose="020B0004020202020204" pitchFamily="34" charset="0"/>
              <a:cs typeface="Times New Roman" panose="02020603050405020304" pitchFamily="18" charset="0"/>
            </a:endParaRPr>
          </a:p>
          <a:p>
            <a:pPr>
              <a:defRPr/>
            </a:pPr>
            <a:endParaRPr lang="en-GB"/>
          </a:p>
        </p:txBody>
      </p:sp>
      <p:sp>
        <p:nvSpPr>
          <p:cNvPr id="4" name="Slide Number Placeholder 3"/>
          <p:cNvSpPr>
            <a:spLocks noGrp="1"/>
          </p:cNvSpPr>
          <p:nvPr>
            <p:ph type="sldNum" sz="quarter" idx="5"/>
          </p:nvPr>
        </p:nvSpPr>
        <p:spPr/>
        <p:txBody>
          <a:bodyPr/>
          <a:lstStyle/>
          <a:p>
            <a:fld id="{A9FD81DC-E604-49FA-B73F-2A0B5FC1B779}" type="slidenum">
              <a:rPr lang="en-GB" smtClean="0"/>
              <a:t>20</a:t>
            </a:fld>
            <a:endParaRPr lang="en-GB"/>
          </a:p>
        </p:txBody>
      </p:sp>
    </p:spTree>
    <p:extLst>
      <p:ext uri="{BB962C8B-B14F-4D97-AF65-F5344CB8AC3E}">
        <p14:creationId xmlns:p14="http://schemas.microsoft.com/office/powerpoint/2010/main" val="13411924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solidFill>
                  <a:srgbClr val="467886"/>
                </a:solidFill>
              </a:rPr>
              <a:t> </a:t>
            </a:r>
            <a:r>
              <a:rPr lang="en-GB" u="sng">
                <a:solidFill>
                  <a:srgbClr val="467886"/>
                </a:solidFill>
                <a:hlinkClick r:id="rId3"/>
              </a:rPr>
              <a:t>https://www.independent.co.uk/climate-change/news/cop26-glasgow-gen-z-activists-protest-b1948324.html</a:t>
            </a:r>
            <a:endParaRPr lang="en-GB">
              <a:solidFill>
                <a:srgbClr val="467886"/>
              </a:solidFill>
              <a:ea typeface="Calibri"/>
              <a:cs typeface="Calibri"/>
            </a:endParaRPr>
          </a:p>
          <a:p>
            <a:r>
              <a:rPr lang="en-GB" sz="1800" u="sng">
                <a:solidFill>
                  <a:srgbClr val="467886"/>
                </a:solidFill>
                <a:effectLst/>
                <a:latin typeface="Aptos"/>
                <a:ea typeface="Aptos" panose="020B0004020202020204" pitchFamily="34" charset="0"/>
                <a:cs typeface="Times New Roman" panose="02020603050405020304" pitchFamily="18" charset="0"/>
                <a:hlinkClick r:id="rId4"/>
              </a:rPr>
              <a:t>https://www.amnesty.org.uk/climate/five-women-colour-fighting-climate-change-worldwide</a:t>
            </a:r>
            <a:endParaRPr lang="en-GB" sz="1800" u="sng">
              <a:solidFill>
                <a:srgbClr val="467886"/>
              </a:solidFill>
              <a:effectLst/>
              <a:latin typeface="Aptos"/>
              <a:ea typeface="Aptos" panose="020B0004020202020204" pitchFamily="34" charset="0"/>
              <a:cs typeface="Times New Roman" panose="02020603050405020304" pitchFamily="18" charset="0"/>
            </a:endParaRPr>
          </a:p>
          <a:p>
            <a:endParaRPr lang="en-GB" sz="1800" u="sng">
              <a:solidFill>
                <a:srgbClr val="467886"/>
              </a:solidFill>
              <a:effectLst/>
              <a:latin typeface="Aptos" panose="020B0004020202020204" pitchFamily="34" charset="0"/>
              <a:ea typeface="Aptos" panose="020B0004020202020204" pitchFamily="34" charset="0"/>
              <a:cs typeface="Times New Roman" panose="02020603050405020304" pitchFamily="18" charset="0"/>
            </a:endParaRPr>
          </a:p>
          <a:p>
            <a:endParaRPr lang="en-GB">
              <a:ea typeface="Calibri"/>
              <a:cs typeface="Calibri"/>
            </a:endParaRPr>
          </a:p>
        </p:txBody>
      </p:sp>
      <p:sp>
        <p:nvSpPr>
          <p:cNvPr id="4" name="Slide Number Placeholder 3"/>
          <p:cNvSpPr>
            <a:spLocks noGrp="1"/>
          </p:cNvSpPr>
          <p:nvPr>
            <p:ph type="sldNum" sz="quarter" idx="5"/>
          </p:nvPr>
        </p:nvSpPr>
        <p:spPr/>
        <p:txBody>
          <a:bodyPr/>
          <a:lstStyle/>
          <a:p>
            <a:fld id="{A9FD81DC-E604-49FA-B73F-2A0B5FC1B779}" type="slidenum">
              <a:rPr lang="en-GB" smtClean="0"/>
              <a:t>21</a:t>
            </a:fld>
            <a:endParaRPr lang="en-GB"/>
          </a:p>
        </p:txBody>
      </p:sp>
    </p:spTree>
    <p:extLst>
      <p:ext uri="{BB962C8B-B14F-4D97-AF65-F5344CB8AC3E}">
        <p14:creationId xmlns:p14="http://schemas.microsoft.com/office/powerpoint/2010/main" val="28471760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r>
              <a:rPr lang="en-GB" sz="1800" u="sng">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https://commons.wikimedia.org/wiki/File:Mitzi_Jonelle_Tan,_ManiFiesta_2022.jpg</a:t>
            </a:r>
            <a:endParaRPr lang="en-GB" sz="1800" u="sng">
              <a:solidFill>
                <a:srgbClr val="467886"/>
              </a:solidFill>
              <a:effectLst/>
              <a:latin typeface="Aptos" panose="020B0004020202020204" pitchFamily="34" charset="0"/>
              <a:ea typeface="Aptos" panose="020B0004020202020204" pitchFamily="34" charset="0"/>
              <a:cs typeface="Times New Roman" panose="02020603050405020304" pitchFamily="18" charset="0"/>
            </a:endParaRPr>
          </a:p>
          <a:p>
            <a:r>
              <a:rPr lang="en-GB" sz="1800" u="sng">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4"/>
              </a:rPr>
              <a:t>https://www.greenpeace.org.uk/news/young-climate-activists-of-colour-profiles/</a:t>
            </a:r>
            <a:endParaRPr lang="en-GB" sz="1800" u="sng">
              <a:solidFill>
                <a:srgbClr val="467886"/>
              </a:solidFill>
              <a:effectLst/>
              <a:latin typeface="Aptos" panose="020B0004020202020204" pitchFamily="34" charset="0"/>
              <a:ea typeface="Aptos" panose="020B0004020202020204" pitchFamily="34" charset="0"/>
              <a:cs typeface="Times New Roman" panose="02020603050405020304" pitchFamily="18" charset="0"/>
            </a:endParaRPr>
          </a:p>
          <a:p>
            <a:r>
              <a:rPr lang="en-GB" sz="1800" u="sng">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5"/>
              </a:rPr>
              <a:t>https://www.theguardian.com/environment/2021/oct/17/gen-z-on-how-to-save-the-world-young-climate-activists-speak-out</a:t>
            </a:r>
            <a:endParaRPr lang="en-GB" sz="1800" u="sng">
              <a:solidFill>
                <a:srgbClr val="467886"/>
              </a:solidFill>
              <a:effectLst/>
              <a:latin typeface="Aptos" panose="020B0004020202020204" pitchFamily="34" charset="0"/>
              <a:ea typeface="Aptos" panose="020B000402020202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A9FD81DC-E604-49FA-B73F-2A0B5FC1B779}" type="slidenum">
              <a:rPr lang="en-GB" smtClean="0"/>
              <a:t>22</a:t>
            </a:fld>
            <a:endParaRPr lang="en-GB"/>
          </a:p>
        </p:txBody>
      </p:sp>
    </p:spTree>
    <p:extLst>
      <p:ext uri="{BB962C8B-B14F-4D97-AF65-F5344CB8AC3E}">
        <p14:creationId xmlns:p14="http://schemas.microsoft.com/office/powerpoint/2010/main" val="2773227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3777E2F-6018-45D4-9EB5-1511E2841C50}" type="slidenum">
              <a:rPr lang="en-GB" smtClean="0"/>
              <a:t>2</a:t>
            </a:fld>
            <a:endParaRPr lang="en-GB"/>
          </a:p>
        </p:txBody>
      </p:sp>
    </p:spTree>
    <p:extLst>
      <p:ext uri="{BB962C8B-B14F-4D97-AF65-F5344CB8AC3E}">
        <p14:creationId xmlns:p14="http://schemas.microsoft.com/office/powerpoint/2010/main" val="42378964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https://www.un.org/en/climatechange/voices-of-change</a:t>
            </a:r>
            <a:endParaRPr lang="en-US"/>
          </a:p>
          <a:p>
            <a:r>
              <a:rPr lang="en-GB"/>
              <a:t>https://www.unicef.org/stories/young-climate-activists-demand-action-inspire-hope</a:t>
            </a:r>
          </a:p>
          <a:p>
            <a:r>
              <a:rPr lang="en-GB"/>
              <a:t>https://www.amnesty.org.uk/climate/five-women-colour-fighting-climate-change-worldwide</a:t>
            </a:r>
          </a:p>
          <a:p>
            <a:r>
              <a:rPr lang="en-GB"/>
              <a:t>https://www.insider.com/greta-thunberg-activists-climate-change-who-are-they-2019-9#daniel-gbujie-30-started-getting-involved-in-climate-issues-about-three-years-ago-when-as-a-young-doctor-he-learned-about-the-health-effects-of-a-changing-environment-10</a:t>
            </a:r>
          </a:p>
          <a:p>
            <a:r>
              <a:rPr lang="en-GB"/>
              <a:t>https://www.independent.co.uk/climate-change/news/cop26-glasgow-gen-z-activists-protest-b1948324.html</a:t>
            </a:r>
          </a:p>
          <a:p>
            <a:r>
              <a:rPr lang="en-GB"/>
              <a:t>https://www.theguardian.com/environment/2021/oct/17/gen-z-on-how-to-save-the-world-young-climate-activists-speak-out</a:t>
            </a:r>
          </a:p>
          <a:p>
            <a:r>
              <a:rPr lang="en-GB" sz="1800" u="sng">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https://commons.m.wikimedia.org/wiki/File:Nemonte_Nenquimo_2020_UNEP_Champions_of_the_Earth_laureate_credit_UNEP020-compressed.jpg</a:t>
            </a:r>
            <a:endParaRPr lang="en-GB" sz="1800" u="sng">
              <a:solidFill>
                <a:srgbClr val="467886"/>
              </a:solidFill>
              <a:effectLst/>
              <a:latin typeface="Aptos" panose="020B0004020202020204" pitchFamily="34" charset="0"/>
              <a:ea typeface="Aptos" panose="020B000402020202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A9FD81DC-E604-49FA-B73F-2A0B5FC1B779}" type="slidenum">
              <a:rPr lang="en-GB" smtClean="0"/>
              <a:t>23</a:t>
            </a:fld>
            <a:endParaRPr lang="en-GB"/>
          </a:p>
        </p:txBody>
      </p:sp>
    </p:spTree>
    <p:extLst>
      <p:ext uri="{BB962C8B-B14F-4D97-AF65-F5344CB8AC3E}">
        <p14:creationId xmlns:p14="http://schemas.microsoft.com/office/powerpoint/2010/main" val="27567322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A9FD81DC-E604-49FA-B73F-2A0B5FC1B779}" type="slidenum">
              <a:rPr lang="en-GB" smtClean="0"/>
              <a:t>25</a:t>
            </a:fld>
            <a:endParaRPr lang="en-GB"/>
          </a:p>
        </p:txBody>
      </p:sp>
    </p:spTree>
    <p:extLst>
      <p:ext uri="{BB962C8B-B14F-4D97-AF65-F5344CB8AC3E}">
        <p14:creationId xmlns:p14="http://schemas.microsoft.com/office/powerpoint/2010/main" val="2649030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ea typeface="Calibri"/>
              <a:cs typeface="Calibri"/>
            </a:endParaRPr>
          </a:p>
          <a:p>
            <a:endParaRPr lang="en-GB"/>
          </a:p>
        </p:txBody>
      </p:sp>
      <p:sp>
        <p:nvSpPr>
          <p:cNvPr id="4" name="Slide Number Placeholder 3"/>
          <p:cNvSpPr>
            <a:spLocks noGrp="1"/>
          </p:cNvSpPr>
          <p:nvPr>
            <p:ph type="sldNum" sz="quarter" idx="5"/>
          </p:nvPr>
        </p:nvSpPr>
        <p:spPr/>
        <p:txBody>
          <a:bodyPr/>
          <a:lstStyle/>
          <a:p>
            <a:fld id="{A9FD81DC-E604-49FA-B73F-2A0B5FC1B779}" type="slidenum">
              <a:rPr lang="en-GB" smtClean="0"/>
              <a:t>26</a:t>
            </a:fld>
            <a:endParaRPr lang="en-GB"/>
          </a:p>
        </p:txBody>
      </p:sp>
    </p:spTree>
    <p:extLst>
      <p:ext uri="{BB962C8B-B14F-4D97-AF65-F5344CB8AC3E}">
        <p14:creationId xmlns:p14="http://schemas.microsoft.com/office/powerpoint/2010/main" val="4693635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33777E2F-6018-45D4-9EB5-1511E2841C50}" type="slidenum">
              <a:rPr lang="en-GB" smtClean="0"/>
              <a:t>27</a:t>
            </a:fld>
            <a:endParaRPr lang="en-GB"/>
          </a:p>
        </p:txBody>
      </p:sp>
    </p:spTree>
    <p:extLst>
      <p:ext uri="{BB962C8B-B14F-4D97-AF65-F5344CB8AC3E}">
        <p14:creationId xmlns:p14="http://schemas.microsoft.com/office/powerpoint/2010/main" val="22570143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33777E2F-6018-45D4-9EB5-1511E2841C50}" type="slidenum">
              <a:rPr lang="en-GB" smtClean="0"/>
              <a:t>28</a:t>
            </a:fld>
            <a:endParaRPr lang="en-GB"/>
          </a:p>
        </p:txBody>
      </p:sp>
    </p:spTree>
    <p:extLst>
      <p:ext uri="{BB962C8B-B14F-4D97-AF65-F5344CB8AC3E}">
        <p14:creationId xmlns:p14="http://schemas.microsoft.com/office/powerpoint/2010/main" val="6438997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95127A-DAFF-8688-636E-B17A367D4C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F63D4C-FA88-5C39-8DBB-9BA70E3479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09527B-0F91-952C-CC14-4182022251C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rgbClr val="FFFFFF"/>
                </a:solidFill>
              </a:rPr>
              <a:t> This could be done as a chatter fall in the chat if working online</a:t>
            </a:r>
            <a:endParaRPr lang="en-GB"/>
          </a:p>
        </p:txBody>
      </p:sp>
      <p:sp>
        <p:nvSpPr>
          <p:cNvPr id="4" name="Slide Number Placeholder 3">
            <a:extLst>
              <a:ext uri="{FF2B5EF4-FFF2-40B4-BE49-F238E27FC236}">
                <a16:creationId xmlns:a16="http://schemas.microsoft.com/office/drawing/2014/main" id="{9336E194-C8C3-14BD-3515-5064B58CC40B}"/>
              </a:ext>
            </a:extLst>
          </p:cNvPr>
          <p:cNvSpPr>
            <a:spLocks noGrp="1"/>
          </p:cNvSpPr>
          <p:nvPr>
            <p:ph type="sldNum" sz="quarter" idx="5"/>
          </p:nvPr>
        </p:nvSpPr>
        <p:spPr/>
        <p:txBody>
          <a:bodyPr/>
          <a:lstStyle/>
          <a:p>
            <a:fld id="{33777E2F-6018-45D4-9EB5-1511E2841C50}" type="slidenum">
              <a:rPr lang="en-GB" smtClean="0"/>
              <a:t>29</a:t>
            </a:fld>
            <a:endParaRPr lang="en-GB"/>
          </a:p>
        </p:txBody>
      </p:sp>
    </p:spTree>
    <p:extLst>
      <p:ext uri="{BB962C8B-B14F-4D97-AF65-F5344CB8AC3E}">
        <p14:creationId xmlns:p14="http://schemas.microsoft.com/office/powerpoint/2010/main" val="8802029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1">
              <a:solidFill>
                <a:schemeClr val="tx1">
                  <a:lumMod val="75000"/>
                  <a:lumOff val="25000"/>
                </a:schemeClr>
              </a:solidFill>
              <a:latin typeface="Tsar"/>
              <a:cs typeface="Arial" panose="020B0604020202020204" pitchFamily="34" charset="0"/>
            </a:endParaRPr>
          </a:p>
          <a:p>
            <a:endParaRPr lang="en-GB"/>
          </a:p>
          <a:p>
            <a:endParaRPr lang="en-GB"/>
          </a:p>
        </p:txBody>
      </p:sp>
      <p:sp>
        <p:nvSpPr>
          <p:cNvPr id="4" name="Slide Number Placeholder 3"/>
          <p:cNvSpPr>
            <a:spLocks noGrp="1"/>
          </p:cNvSpPr>
          <p:nvPr>
            <p:ph type="sldNum" sz="quarter" idx="5"/>
          </p:nvPr>
        </p:nvSpPr>
        <p:spPr/>
        <p:txBody>
          <a:bodyPr/>
          <a:lstStyle/>
          <a:p>
            <a:fld id="{33777E2F-6018-45D4-9EB5-1511E2841C50}" type="slidenum">
              <a:rPr lang="en-GB" smtClean="0"/>
              <a:t>3</a:t>
            </a:fld>
            <a:endParaRPr lang="en-GB"/>
          </a:p>
        </p:txBody>
      </p:sp>
    </p:spTree>
    <p:extLst>
      <p:ext uri="{BB962C8B-B14F-4D97-AF65-F5344CB8AC3E}">
        <p14:creationId xmlns:p14="http://schemas.microsoft.com/office/powerpoint/2010/main" val="37369646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a:p>
            <a:endParaRPr lang="en-GB"/>
          </a:p>
        </p:txBody>
      </p:sp>
      <p:sp>
        <p:nvSpPr>
          <p:cNvPr id="4" name="Slide Number Placeholder 3"/>
          <p:cNvSpPr>
            <a:spLocks noGrp="1"/>
          </p:cNvSpPr>
          <p:nvPr>
            <p:ph type="sldNum" sz="quarter" idx="5"/>
          </p:nvPr>
        </p:nvSpPr>
        <p:spPr/>
        <p:txBody>
          <a:bodyPr/>
          <a:lstStyle/>
          <a:p>
            <a:fld id="{33777E2F-6018-45D4-9EB5-1511E2841C50}" type="slidenum">
              <a:rPr lang="en-GB" smtClean="0"/>
              <a:t>4</a:t>
            </a:fld>
            <a:endParaRPr lang="en-GB"/>
          </a:p>
        </p:txBody>
      </p:sp>
    </p:spTree>
    <p:extLst>
      <p:ext uri="{BB962C8B-B14F-4D97-AF65-F5344CB8AC3E}">
        <p14:creationId xmlns:p14="http://schemas.microsoft.com/office/powerpoint/2010/main" val="30580335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hlinkClick r:id="rId3"/>
              </a:rPr>
              <a:t>https://www.bbc.co.uk/news/av/science-environment-58959670</a:t>
            </a:r>
            <a:endParaRPr lang="en-GB"/>
          </a:p>
          <a:p>
            <a:r>
              <a:rPr lang="en-GB">
                <a:hlinkClick r:id="rId4"/>
              </a:rPr>
              <a:t>https://www.youtube.com/watch?v=jBBsv0QyscE</a:t>
            </a:r>
            <a:endParaRPr lang="en-GB">
              <a:ea typeface="Calibri"/>
              <a:cs typeface="Calibri"/>
              <a:hlinkClick r:id="rId4"/>
            </a:endParaRPr>
          </a:p>
          <a:p>
            <a:endParaRPr lang="en-GB">
              <a:ea typeface="Calibri"/>
              <a:cs typeface="Calibri"/>
            </a:endParaRPr>
          </a:p>
          <a:p>
            <a:endParaRPr lang="en-GB">
              <a:solidFill>
                <a:srgbClr val="000000"/>
              </a:solidFill>
              <a:latin typeface="Calibri" panose="020F0502020204030204"/>
              <a:ea typeface="Calibri" panose="020F0502020204030204"/>
              <a:cs typeface="Calibri" panose="020F0502020204030204"/>
            </a:endParaRPr>
          </a:p>
          <a:p>
            <a:endParaRPr lang="en-GB">
              <a:solidFill>
                <a:srgbClr val="0F0F0F"/>
              </a:solidFill>
              <a:latin typeface="Roboto"/>
              <a:ea typeface="Roboto"/>
              <a:cs typeface="Roboto"/>
            </a:endParaRPr>
          </a:p>
        </p:txBody>
      </p:sp>
      <p:sp>
        <p:nvSpPr>
          <p:cNvPr id="4" name="Slide Number Placeholder 3"/>
          <p:cNvSpPr>
            <a:spLocks noGrp="1"/>
          </p:cNvSpPr>
          <p:nvPr>
            <p:ph type="sldNum" sz="quarter" idx="5"/>
          </p:nvPr>
        </p:nvSpPr>
        <p:spPr/>
        <p:txBody>
          <a:bodyPr/>
          <a:lstStyle/>
          <a:p>
            <a:fld id="{33777E2F-6018-45D4-9EB5-1511E2841C50}" type="slidenum">
              <a:rPr lang="en-GB" smtClean="0"/>
              <a:t>5</a:t>
            </a:fld>
            <a:endParaRPr lang="en-GB"/>
          </a:p>
        </p:txBody>
      </p:sp>
    </p:spTree>
    <p:extLst>
      <p:ext uri="{BB962C8B-B14F-4D97-AF65-F5344CB8AC3E}">
        <p14:creationId xmlns:p14="http://schemas.microsoft.com/office/powerpoint/2010/main" val="1483623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u="sng">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https://commons.wikimedia.org/wiki/File:-NeustartKlima_%E2%80%93_29.11.2019_Erlangen,_Bohlenplatz_(49146282451).jpg</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endParaRPr lang="en-GB"/>
          </a:p>
        </p:txBody>
      </p:sp>
      <p:sp>
        <p:nvSpPr>
          <p:cNvPr id="4" name="Slide Number Placeholder 3"/>
          <p:cNvSpPr>
            <a:spLocks noGrp="1"/>
          </p:cNvSpPr>
          <p:nvPr>
            <p:ph type="sldNum" sz="quarter" idx="5"/>
          </p:nvPr>
        </p:nvSpPr>
        <p:spPr/>
        <p:txBody>
          <a:bodyPr/>
          <a:lstStyle/>
          <a:p>
            <a:fld id="{33777E2F-6018-45D4-9EB5-1511E2841C50}" type="slidenum">
              <a:rPr lang="en-GB" smtClean="0"/>
              <a:t>6</a:t>
            </a:fld>
            <a:endParaRPr lang="en-GB"/>
          </a:p>
        </p:txBody>
      </p:sp>
    </p:spTree>
    <p:extLst>
      <p:ext uri="{BB962C8B-B14F-4D97-AF65-F5344CB8AC3E}">
        <p14:creationId xmlns:p14="http://schemas.microsoft.com/office/powerpoint/2010/main" val="5062811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solidFill>
                  <a:srgbClr val="000000"/>
                </a:solidFill>
                <a:ea typeface="Calibri" panose="020F0502020204030204"/>
                <a:cs typeface="Calibri" panose="020F0502020204030204"/>
              </a:rPr>
              <a:t>https://loe.org/shows/segments.html?programID=23-P13-00043&amp;segmentID=1</a:t>
            </a:r>
          </a:p>
          <a:p>
            <a:endParaRPr lang="en-GB">
              <a:solidFill>
                <a:srgbClr val="000000"/>
              </a:solidFill>
              <a:ea typeface="Calibri" panose="020F0502020204030204"/>
              <a:cs typeface="Calibri" panose="020F0502020204030204"/>
            </a:endParaRPr>
          </a:p>
          <a:p>
            <a:endParaRPr lang="en-GB">
              <a:solidFill>
                <a:srgbClr val="000000"/>
              </a:solidFill>
              <a:ea typeface="Calibri" panose="020F0502020204030204"/>
              <a:cs typeface="Calibri" panose="020F0502020204030204"/>
            </a:endParaRPr>
          </a:p>
          <a:p>
            <a:endParaRPr lang="en-GB">
              <a:ea typeface="Calibri"/>
              <a:cs typeface="Calibri"/>
            </a:endParaRPr>
          </a:p>
        </p:txBody>
      </p:sp>
      <p:sp>
        <p:nvSpPr>
          <p:cNvPr id="4" name="Slide Number Placeholder 3"/>
          <p:cNvSpPr>
            <a:spLocks noGrp="1"/>
          </p:cNvSpPr>
          <p:nvPr>
            <p:ph type="sldNum" sz="quarter" idx="5"/>
          </p:nvPr>
        </p:nvSpPr>
        <p:spPr/>
        <p:txBody>
          <a:bodyPr/>
          <a:lstStyle/>
          <a:p>
            <a:fld id="{A9FD81DC-E604-49FA-B73F-2A0B5FC1B779}" type="slidenum">
              <a:rPr lang="en-GB" smtClean="0"/>
              <a:t>7</a:t>
            </a:fld>
            <a:endParaRPr lang="en-GB"/>
          </a:p>
        </p:txBody>
      </p:sp>
    </p:spTree>
    <p:extLst>
      <p:ext uri="{BB962C8B-B14F-4D97-AF65-F5344CB8AC3E}">
        <p14:creationId xmlns:p14="http://schemas.microsoft.com/office/powerpoint/2010/main" val="29763001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300"/>
              </a:spcAft>
            </a:pPr>
            <a:endParaRPr lang="en-GB" sz="1200">
              <a:effectLst/>
              <a:latin typeface="Calibri"/>
              <a:ea typeface="Calibri"/>
              <a:cs typeface="Calibri"/>
            </a:endParaRPr>
          </a:p>
          <a:p>
            <a:pPr marL="0" marR="0" lvl="0" indent="0" algn="l" defTabSz="914400" rtl="0" latinLnBrk="0">
              <a:lnSpc>
                <a:spcPct val="100000"/>
              </a:lnSpc>
              <a:spcAft>
                <a:spcPts val="300"/>
              </a:spcAft>
              <a:buClrTx/>
              <a:buSzTx/>
              <a:buFontTx/>
              <a:buNone/>
              <a:tabLst/>
            </a:pPr>
            <a:endParaRPr lang="en-US">
              <a:cs typeface="Calibri"/>
            </a:endParaRPr>
          </a:p>
        </p:txBody>
      </p:sp>
      <p:sp>
        <p:nvSpPr>
          <p:cNvPr id="4" name="Slide Number Placeholder 3"/>
          <p:cNvSpPr>
            <a:spLocks noGrp="1"/>
          </p:cNvSpPr>
          <p:nvPr>
            <p:ph type="sldNum" sz="quarter" idx="5"/>
          </p:nvPr>
        </p:nvSpPr>
        <p:spPr/>
        <p:txBody>
          <a:bodyPr/>
          <a:lstStyle/>
          <a:p>
            <a:fld id="{A9FD81DC-E604-49FA-B73F-2A0B5FC1B779}" type="slidenum">
              <a:rPr lang="en-GB" smtClean="0"/>
              <a:t>8</a:t>
            </a:fld>
            <a:endParaRPr lang="en-GB"/>
          </a:p>
        </p:txBody>
      </p:sp>
    </p:spTree>
    <p:extLst>
      <p:ext uri="{BB962C8B-B14F-4D97-AF65-F5344CB8AC3E}">
        <p14:creationId xmlns:p14="http://schemas.microsoft.com/office/powerpoint/2010/main" val="21653629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600"/>
              </a:spcAft>
            </a:pPr>
            <a:endParaRPr lang="en-GB">
              <a:effectLst/>
              <a:latin typeface="Tsar"/>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9FD81DC-E604-49FA-B73F-2A0B5FC1B779}" type="slidenum">
              <a:rPr lang="en-GB" smtClean="0"/>
              <a:t>9</a:t>
            </a:fld>
            <a:endParaRPr lang="en-GB"/>
          </a:p>
        </p:txBody>
      </p:sp>
    </p:spTree>
    <p:extLst>
      <p:ext uri="{BB962C8B-B14F-4D97-AF65-F5344CB8AC3E}">
        <p14:creationId xmlns:p14="http://schemas.microsoft.com/office/powerpoint/2010/main" val="29547159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1987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0823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Slide - Green">
    <p:bg>
      <p:bgPr>
        <a:solidFill>
          <a:srgbClr val="439DD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4061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Section Divider_Beig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9495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4 Round Pics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5401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Content+Right Green">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7401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Slide -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8474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7D7724-AB0F-07EA-DF07-48188927556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52BD876-8FFD-F2E9-3EEE-2D5A1E55D98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F9BE337-7CA4-06EC-6028-2B05015AACF6}"/>
              </a:ext>
            </a:extLst>
          </p:cNvPr>
          <p:cNvSpPr>
            <a:spLocks noGrp="1"/>
          </p:cNvSpPr>
          <p:nvPr>
            <p:ph type="dt" sz="half" idx="10"/>
          </p:nvPr>
        </p:nvSpPr>
        <p:spPr/>
        <p:txBody>
          <a:bodyPr/>
          <a:lstStyle/>
          <a:p>
            <a:fld id="{42E06380-5B76-4F29-B118-961143BC29C4}" type="datetimeFigureOut">
              <a:rPr lang="en-GB" smtClean="0"/>
              <a:t>13/11/2025</a:t>
            </a:fld>
            <a:endParaRPr lang="en-GB"/>
          </a:p>
        </p:txBody>
      </p:sp>
      <p:sp>
        <p:nvSpPr>
          <p:cNvPr id="5" name="Footer Placeholder 4">
            <a:extLst>
              <a:ext uri="{FF2B5EF4-FFF2-40B4-BE49-F238E27FC236}">
                <a16:creationId xmlns:a16="http://schemas.microsoft.com/office/drawing/2014/main" id="{12C7AFFE-C30C-8C74-477A-D593FCDE491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12AC0C-42DA-0509-B398-DB556F9ED481}"/>
              </a:ext>
            </a:extLst>
          </p:cNvPr>
          <p:cNvSpPr>
            <a:spLocks noGrp="1"/>
          </p:cNvSpPr>
          <p:nvPr>
            <p:ph type="sldNum" sz="quarter" idx="12"/>
          </p:nvPr>
        </p:nvSpPr>
        <p:spPr/>
        <p:txBody>
          <a:bodyPr/>
          <a:lstStyle/>
          <a:p>
            <a:fld id="{01093F3F-2E04-4B0E-98BD-15C07F23B16A}" type="slidenum">
              <a:rPr lang="en-GB" smtClean="0"/>
              <a:t>‹#›</a:t>
            </a:fld>
            <a:endParaRPr lang="en-GB"/>
          </a:p>
        </p:txBody>
      </p:sp>
    </p:spTree>
    <p:extLst>
      <p:ext uri="{BB962C8B-B14F-4D97-AF65-F5344CB8AC3E}">
        <p14:creationId xmlns:p14="http://schemas.microsoft.com/office/powerpoint/2010/main" val="38877956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39DDE"/>
        </a:solidFill>
        <a:effectLst/>
      </p:bgPr>
    </p:bg>
    <p:spTree>
      <p:nvGrpSpPr>
        <p:cNvPr id="1" name=""/>
        <p:cNvGrpSpPr/>
        <p:nvPr/>
      </p:nvGrpSpPr>
      <p:grpSpPr>
        <a:xfrm>
          <a:off x="0" y="0"/>
          <a:ext cx="0" cy="0"/>
          <a:chOff x="0" y="0"/>
          <a:chExt cx="0" cy="0"/>
        </a:xfrm>
      </p:grpSpPr>
      <p:pic>
        <p:nvPicPr>
          <p:cNvPr id="9" name="Picture 8" descr="A black and white logo&#10;&#10;Description automatically generated">
            <a:extLst>
              <a:ext uri="{FF2B5EF4-FFF2-40B4-BE49-F238E27FC236}">
                <a16:creationId xmlns:a16="http://schemas.microsoft.com/office/drawing/2014/main" id="{F4113244-45FA-4BE7-DF1B-C8C4E5AECDC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9937441" y="5872704"/>
            <a:ext cx="637102" cy="708419"/>
          </a:xfrm>
          <a:prstGeom prst="rect">
            <a:avLst/>
          </a:prstGeom>
        </p:spPr>
      </p:pic>
      <p:pic>
        <p:nvPicPr>
          <p:cNvPr id="10" name="Picture 9" descr="A black background with white text&#10;&#10;Description automatically generated">
            <a:extLst>
              <a:ext uri="{FF2B5EF4-FFF2-40B4-BE49-F238E27FC236}">
                <a16:creationId xmlns:a16="http://schemas.microsoft.com/office/drawing/2014/main" id="{AF7662E5-C4A9-3753-49BF-E9BC47599F4D}"/>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282287" y="5866526"/>
            <a:ext cx="2180493" cy="714597"/>
          </a:xfrm>
          <a:prstGeom prst="rect">
            <a:avLst/>
          </a:prstGeom>
        </p:spPr>
      </p:pic>
      <p:pic>
        <p:nvPicPr>
          <p:cNvPr id="11" name="Picture 10" descr="A blue flag with white stars&#10;&#10;Description automatically generated">
            <a:extLst>
              <a:ext uri="{FF2B5EF4-FFF2-40B4-BE49-F238E27FC236}">
                <a16:creationId xmlns:a16="http://schemas.microsoft.com/office/drawing/2014/main" id="{012DBC82-0740-2ED2-9F4B-969A8B45FE3C}"/>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804365" y="5881940"/>
            <a:ext cx="1105348" cy="731729"/>
          </a:xfrm>
          <a:prstGeom prst="rect">
            <a:avLst/>
          </a:prstGeom>
        </p:spPr>
      </p:pic>
    </p:spTree>
    <p:extLst>
      <p:ext uri="{BB962C8B-B14F-4D97-AF65-F5344CB8AC3E}">
        <p14:creationId xmlns:p14="http://schemas.microsoft.com/office/powerpoint/2010/main" val="2812963127"/>
      </p:ext>
    </p:extLst>
  </p:cSld>
  <p:clrMap bg1="lt1" tx1="dk1" bg2="lt2" tx2="dk2" accent1="accent1" accent2="accent2" accent3="accent3" accent4="accent4" accent5="accent5" accent6="accent6" hlink="hlink" folHlink="folHlink"/>
  <p:sldLayoutIdLst>
    <p:sldLayoutId id="2147483650" r:id="rId1"/>
    <p:sldLayoutId id="2147483655" r:id="rId2"/>
    <p:sldLayoutId id="2147483667" r:id="rId3"/>
    <p:sldLayoutId id="2147483661" r:id="rId4"/>
    <p:sldLayoutId id="2147483671" r:id="rId5"/>
    <p:sldLayoutId id="2147483672" r:id="rId6"/>
    <p:sldLayoutId id="2147483673" r:id="rId7"/>
    <p:sldLayoutId id="2147483674"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creativecommons.org/licenses/by/2.0/deed.en" TargetMode="External"/><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jpeg"/><Relationship Id="rId10" Type="http://schemas.openxmlformats.org/officeDocument/2006/relationships/hyperlink" Target="https://creativecommons.org/licenses/by-sa/2.0/deed.en" TargetMode="External"/><Relationship Id="rId4" Type="http://schemas.openxmlformats.org/officeDocument/2006/relationships/image" Target="../media/image2.png"/><Relationship Id="rId9"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video" Target="https://www.youtube.com/embed/qTweF3o5ZyU?feature=oembed" TargetMode="External"/><Relationship Id="rId5" Type="http://schemas.openxmlformats.org/officeDocument/2006/relationships/image" Target="../media/image15.jpeg"/><Relationship Id="rId4" Type="http://schemas.openxmlformats.org/officeDocument/2006/relationships/hyperlink" Target="https://www.youtube.com/watch?v=qTweF3o5ZyU&amp;t"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svg"/></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hyperlink" Target="https://creativecommons.org/licenses/by-nc/2.0/"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hyperlink" Target="https://www.britishcouncil.org/school-resources/find/classroom/climate-change-and-girls-education&#8203;" TargetMode="External"/><Relationship Id="rId3" Type="http://schemas.openxmlformats.org/officeDocument/2006/relationships/image" Target="../media/image21.jpeg"/><Relationship Id="rId7" Type="http://schemas.openxmlformats.org/officeDocument/2006/relationships/hyperlink" Target="https://www.oneearth.org/why-women-are-key-to-solving-the-climate-crisis/&#8203;"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hyperlink" Target="https://creativecommons.org/licenses/by/2.0/deed.en" TargetMode="External"/><Relationship Id="rId5" Type="http://schemas.openxmlformats.org/officeDocument/2006/relationships/image" Target="../media/image22.jpeg"/><Relationship Id="rId4" Type="http://schemas.openxmlformats.org/officeDocument/2006/relationships/hyperlink" Target="https://creativecommons.org/licenses/by-sa/3.0/deed.en"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hyperlink" Target="https://www.amnesty.org.uk/climate/five-women-colour-fighting-climate-change-worldwide"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hyperlink" Target="https://creativecommons.org/publicdomain/zero/1.0/deed.en" TargetMode="External"/><Relationship Id="rId5" Type="http://schemas.openxmlformats.org/officeDocument/2006/relationships/image" Target="../media/image26.jpe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hyperlink" Target="https://www.un.org/en/climatechange/voices-of-change" TargetMode="External"/><Relationship Id="rId7"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hyperlink" Target="https://www.unicef.org/stories/young-climate-activists-demand-action-inspire-hope#:~:text=UNICEF%20partnered%20with%20Fridays%20For%20Future%2C%20an%20organization,a%20cleaner%2C%20cooler%20and%20happier%20" TargetMode="External"/><Relationship Id="rId9" Type="http://schemas.openxmlformats.org/officeDocument/2006/relationships/image" Target="../media/image3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34.png"/><Relationship Id="rId5" Type="http://schemas.openxmlformats.org/officeDocument/2006/relationships/hyperlink" Target="https://www.youtube.com/watch?v=OthkgPOnXbY" TargetMode="External"/><Relationship Id="rId4" Type="http://schemas.openxmlformats.org/officeDocument/2006/relationships/hyperlink" Target="https://liverpoolworldcentre.org/teesnet/"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s://interclimate.org/climate-action-report-launch/" TargetMode="External"/><Relationship Id="rId7"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hyperlink" Target="https://www.bera.ac.uk/project/bera-research-commission-2021-22-a-teacher-and-youth-co-created-manifesto-for-education-for-environmental-sustainability-efes-from-the-four-jurisdictions-of-the-uk" TargetMode="External"/><Relationship Id="rId4" Type="http://schemas.openxmlformats.org/officeDocument/2006/relationships/hyperlink" Target="https://www.bera.ac.uk/publication/bera-research-commission-2019-2020-manifesto-for-education-for-environmental-sustainability-efes"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http://www.liverpoolworldcentre.org/" TargetMode="External"/><Relationship Id="rId2" Type="http://schemas.openxmlformats.org/officeDocument/2006/relationships/hyperlink" Target="https://oxfamilibrary.openrepository.com/handle/10546/620557"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hyperlink" Target="https://www.bbc.co.uk/news/av/science-environment-58959670" TargetMode="External"/><Relationship Id="rId5" Type="http://schemas.openxmlformats.org/officeDocument/2006/relationships/image" Target="../media/image9.pn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hyperlink" Target="https://creativecommons.org/publicdomain/zero/1.0/deed.en"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hyperlink" Target="https://creativecommons.org/licenses/by-nc/2.0/"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creativecommons.org/publicdomain/zero/1.0/deed.en"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439DDE"/>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29806733-D27C-69B0-461A-EE828522A128}"/>
              </a:ext>
            </a:extLst>
          </p:cNvPr>
          <p:cNvGrpSpPr/>
          <p:nvPr/>
        </p:nvGrpSpPr>
        <p:grpSpPr>
          <a:xfrm>
            <a:off x="0" y="4709804"/>
            <a:ext cx="12192000" cy="1969477"/>
            <a:chOff x="0" y="4711547"/>
            <a:chExt cx="12192000" cy="1969477"/>
          </a:xfrm>
        </p:grpSpPr>
        <p:sp>
          <p:nvSpPr>
            <p:cNvPr id="6" name="Rectangle 5">
              <a:extLst>
                <a:ext uri="{FF2B5EF4-FFF2-40B4-BE49-F238E27FC236}">
                  <a16:creationId xmlns:a16="http://schemas.microsoft.com/office/drawing/2014/main" id="{64709FDB-46FD-99A1-CF9F-D7E6864025DD}"/>
                </a:ext>
              </a:extLst>
            </p:cNvPr>
            <p:cNvSpPr/>
            <p:nvPr/>
          </p:nvSpPr>
          <p:spPr>
            <a:xfrm>
              <a:off x="0" y="4711547"/>
              <a:ext cx="12192000" cy="1969477"/>
            </a:xfrm>
            <a:prstGeom prst="rect">
              <a:avLst/>
            </a:prstGeom>
            <a:solidFill>
              <a:srgbClr val="439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black and white logo&#10;&#10;Description automatically generated">
              <a:extLst>
                <a:ext uri="{FF2B5EF4-FFF2-40B4-BE49-F238E27FC236}">
                  <a16:creationId xmlns:a16="http://schemas.microsoft.com/office/drawing/2014/main" id="{F9161571-AF06-5BEE-42DD-C9F34F70E7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4581" y="5198580"/>
              <a:ext cx="1173699" cy="1305083"/>
            </a:xfrm>
            <a:prstGeom prst="rect">
              <a:avLst/>
            </a:prstGeom>
          </p:spPr>
        </p:pic>
        <p:pic>
          <p:nvPicPr>
            <p:cNvPr id="9" name="Picture 8" descr="A black background with white text&#10;&#10;Description automatically generated">
              <a:extLst>
                <a:ext uri="{FF2B5EF4-FFF2-40B4-BE49-F238E27FC236}">
                  <a16:creationId xmlns:a16="http://schemas.microsoft.com/office/drawing/2014/main" id="{8C782198-9B7A-2E2A-5EF3-F835C7C6D3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7826" y="5171419"/>
              <a:ext cx="4017004" cy="1316463"/>
            </a:xfrm>
            <a:prstGeom prst="rect">
              <a:avLst/>
            </a:prstGeom>
          </p:spPr>
        </p:pic>
        <p:pic>
          <p:nvPicPr>
            <p:cNvPr id="10" name="Picture 9" descr="A blue flag with white stars&#10;&#10;Description automatically generated">
              <a:extLst>
                <a:ext uri="{FF2B5EF4-FFF2-40B4-BE49-F238E27FC236}">
                  <a16:creationId xmlns:a16="http://schemas.microsoft.com/office/drawing/2014/main" id="{C618891D-27FD-CB33-BBA4-9BA9EB4DC7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93029" y="5155639"/>
              <a:ext cx="2036323" cy="1348024"/>
            </a:xfrm>
            <a:prstGeom prst="rect">
              <a:avLst/>
            </a:prstGeom>
          </p:spPr>
        </p:pic>
      </p:grpSp>
      <p:sp>
        <p:nvSpPr>
          <p:cNvPr id="7" name="TextBox 6">
            <a:extLst>
              <a:ext uri="{FF2B5EF4-FFF2-40B4-BE49-F238E27FC236}">
                <a16:creationId xmlns:a16="http://schemas.microsoft.com/office/drawing/2014/main" id="{0B002354-B636-4E69-A0D7-47F1952E0A2E}"/>
              </a:ext>
            </a:extLst>
          </p:cNvPr>
          <p:cNvSpPr txBox="1"/>
          <p:nvPr/>
        </p:nvSpPr>
        <p:spPr>
          <a:xfrm>
            <a:off x="2524605" y="1245787"/>
            <a:ext cx="7142790" cy="1754326"/>
          </a:xfrm>
          <a:prstGeom prst="rect">
            <a:avLst/>
          </a:prstGeom>
          <a:noFill/>
        </p:spPr>
        <p:txBody>
          <a:bodyPr wrap="square" lIns="91440" tIns="45720" rIns="91440" bIns="45720" anchor="t">
            <a:spAutoFit/>
          </a:bodyPr>
          <a:lstStyle/>
          <a:p>
            <a:pPr algn="ctr"/>
            <a:r>
              <a:rPr lang="en-GB" sz="3600">
                <a:solidFill>
                  <a:schemeClr val="bg1"/>
                </a:solidFill>
              </a:rPr>
              <a:t>Welcome to Workshop 2:</a:t>
            </a:r>
          </a:p>
          <a:p>
            <a:pPr algn="ctr"/>
            <a:r>
              <a:rPr lang="en-GB" sz="3600" b="1">
                <a:solidFill>
                  <a:schemeClr val="bg1"/>
                </a:solidFill>
              </a:rPr>
              <a:t>Climate Justice &amp; Intersectionality</a:t>
            </a:r>
          </a:p>
          <a:p>
            <a:pPr algn="ctr"/>
            <a:endParaRPr lang="en-GB" sz="3600">
              <a:solidFill>
                <a:schemeClr val="bg1"/>
              </a:solidFill>
            </a:endParaRPr>
          </a:p>
        </p:txBody>
      </p:sp>
      <p:sp>
        <p:nvSpPr>
          <p:cNvPr id="12" name="Title 1">
            <a:extLst>
              <a:ext uri="{FF2B5EF4-FFF2-40B4-BE49-F238E27FC236}">
                <a16:creationId xmlns:a16="http://schemas.microsoft.com/office/drawing/2014/main" id="{8DE51A77-A85E-4AA8-90DB-4CA218661544}"/>
              </a:ext>
            </a:extLst>
          </p:cNvPr>
          <p:cNvSpPr>
            <a:spLocks noGrp="1"/>
          </p:cNvSpPr>
          <p:nvPr>
            <p:ph type="ctrTitle" idx="4294967295"/>
          </p:nvPr>
        </p:nvSpPr>
        <p:spPr>
          <a:xfrm>
            <a:off x="380327" y="105573"/>
            <a:ext cx="11571610" cy="1143124"/>
          </a:xfrm>
          <a:prstGeom prst="rect">
            <a:avLst/>
          </a:prstGeom>
          <a:ln w="50800">
            <a:noFill/>
          </a:ln>
        </p:spPr>
        <p:txBody>
          <a:bodyPr lIns="91440" tIns="45720" rIns="91440" bIns="45720" anchor="t">
            <a:normAutofit fontScale="90000"/>
          </a:bodyPr>
          <a:lstStyle/>
          <a:p>
            <a:pPr indent="-228600" algn="ctr">
              <a:lnSpc>
                <a:spcPct val="120000"/>
              </a:lnSpc>
              <a:spcAft>
                <a:spcPts val="600"/>
              </a:spcAft>
            </a:pPr>
            <a:r>
              <a:rPr lang="en-US" sz="6000" b="1">
                <a:solidFill>
                  <a:schemeClr val="bg1"/>
                </a:solidFill>
              </a:rPr>
              <a:t>Teach Climate Justice</a:t>
            </a:r>
            <a:br>
              <a:rPr lang="en-US" sz="6000" b="1">
                <a:solidFill>
                  <a:schemeClr val="bg1"/>
                </a:solidFill>
              </a:rPr>
            </a:br>
            <a:endParaRPr lang="en-US" sz="3100" b="1">
              <a:solidFill>
                <a:schemeClr val="bg1"/>
              </a:solidFill>
            </a:endParaRPr>
          </a:p>
        </p:txBody>
      </p:sp>
      <p:pic>
        <p:nvPicPr>
          <p:cNvPr id="4" name="Picture 3">
            <a:extLst>
              <a:ext uri="{FF2B5EF4-FFF2-40B4-BE49-F238E27FC236}">
                <a16:creationId xmlns:a16="http://schemas.microsoft.com/office/drawing/2014/main" id="{369EEE15-E45A-FE46-6651-6D83A777D708}"/>
              </a:ext>
            </a:extLst>
          </p:cNvPr>
          <p:cNvPicPr>
            <a:picLocks noChangeAspect="1"/>
          </p:cNvPicPr>
          <p:nvPr/>
        </p:nvPicPr>
        <p:blipFill>
          <a:blip r:embed="rId6"/>
          <a:stretch>
            <a:fillRect/>
          </a:stretch>
        </p:blipFill>
        <p:spPr>
          <a:xfrm>
            <a:off x="4216752" y="2531574"/>
            <a:ext cx="3991255" cy="2243085"/>
          </a:xfrm>
          <a:prstGeom prst="rect">
            <a:avLst/>
          </a:prstGeom>
        </p:spPr>
      </p:pic>
      <p:sp>
        <p:nvSpPr>
          <p:cNvPr id="11" name="TextBox 10">
            <a:extLst>
              <a:ext uri="{FF2B5EF4-FFF2-40B4-BE49-F238E27FC236}">
                <a16:creationId xmlns:a16="http://schemas.microsoft.com/office/drawing/2014/main" id="{EE8F59D7-9880-EAAD-384F-5A748A846ED2}"/>
              </a:ext>
            </a:extLst>
          </p:cNvPr>
          <p:cNvSpPr txBox="1"/>
          <p:nvPr/>
        </p:nvSpPr>
        <p:spPr>
          <a:xfrm>
            <a:off x="10131235" y="6485163"/>
            <a:ext cx="1546965" cy="400110"/>
          </a:xfrm>
          <a:prstGeom prst="rect">
            <a:avLst/>
          </a:prstGeom>
          <a:noFill/>
        </p:spPr>
        <p:txBody>
          <a:bodyPr wrap="square" lIns="91440" tIns="45720" rIns="91440" bIns="45720" rtlCol="0" anchor="t">
            <a:spAutoFit/>
          </a:bodyPr>
          <a:lstStyle/>
          <a:p>
            <a:pPr algn="ctr"/>
            <a:r>
              <a:rPr lang="en-GB" sz="1000" i="1">
                <a:solidFill>
                  <a:schemeClr val="bg1"/>
                </a:solidFill>
                <a:latin typeface="VAG Rounded" panose="02000403040000020004" pitchFamily="2" charset="0"/>
              </a:rPr>
              <a:t>This project is funded by the European Union</a:t>
            </a:r>
          </a:p>
        </p:txBody>
      </p:sp>
      <p:grpSp>
        <p:nvGrpSpPr>
          <p:cNvPr id="13" name="Group 12">
            <a:extLst>
              <a:ext uri="{FF2B5EF4-FFF2-40B4-BE49-F238E27FC236}">
                <a16:creationId xmlns:a16="http://schemas.microsoft.com/office/drawing/2014/main" id="{C7725089-D166-CE13-1F03-F15FD121763C}"/>
              </a:ext>
            </a:extLst>
          </p:cNvPr>
          <p:cNvGrpSpPr/>
          <p:nvPr/>
        </p:nvGrpSpPr>
        <p:grpSpPr>
          <a:xfrm>
            <a:off x="8650868" y="2538791"/>
            <a:ext cx="3388778" cy="2481828"/>
            <a:chOff x="8650868" y="2538791"/>
            <a:chExt cx="3388778" cy="2481828"/>
          </a:xfrm>
        </p:grpSpPr>
        <p:pic>
          <p:nvPicPr>
            <p:cNvPr id="1026" name="Picture 2">
              <a:extLst>
                <a:ext uri="{FF2B5EF4-FFF2-40B4-BE49-F238E27FC236}">
                  <a16:creationId xmlns:a16="http://schemas.microsoft.com/office/drawing/2014/main" id="{92F9E6A9-DA59-491A-B20B-CD97D3EF9022}"/>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432" t="-778" r="11748" b="30132"/>
            <a:stretch/>
          </p:blipFill>
          <p:spPr bwMode="auto">
            <a:xfrm>
              <a:off x="8650868" y="2538791"/>
              <a:ext cx="2626732" cy="224389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59EBEDE-FACE-45C8-E3D5-855932A9C89B}"/>
                </a:ext>
              </a:extLst>
            </p:cNvPr>
            <p:cNvSpPr txBox="1"/>
            <p:nvPr/>
          </p:nvSpPr>
          <p:spPr>
            <a:xfrm>
              <a:off x="9228618" y="4759009"/>
              <a:ext cx="2811028" cy="261610"/>
            </a:xfrm>
            <a:prstGeom prst="rect">
              <a:avLst/>
            </a:prstGeom>
            <a:noFill/>
          </p:spPr>
          <p:txBody>
            <a:bodyPr wrap="square" rtlCol="0">
              <a:spAutoFit/>
            </a:bodyPr>
            <a:lstStyle/>
            <a:p>
              <a:r>
                <a:rPr lang="en-GB" sz="1100" b="1" i="0">
                  <a:solidFill>
                    <a:schemeClr val="bg1"/>
                  </a:solidFill>
                  <a:effectLst/>
                  <a:latin typeface="Aptos" panose="020B0004020202020204" pitchFamily="34" charset="0"/>
                </a:rPr>
                <a:t>Pelle de Brabander / </a:t>
              </a:r>
              <a:r>
                <a:rPr lang="en-GB" sz="1100" b="1" i="0">
                  <a:solidFill>
                    <a:schemeClr val="bg1"/>
                  </a:solidFill>
                  <a:effectLst/>
                  <a:latin typeface="Aptos" panose="020B0004020202020204" pitchFamily="34" charset="0"/>
                  <a:hlinkClick r:id="rId8"/>
                </a:rPr>
                <a:t>CC BY 2.0</a:t>
              </a:r>
              <a:endParaRPr lang="en-GB" sz="1100" b="1">
                <a:solidFill>
                  <a:schemeClr val="bg1"/>
                </a:solidFill>
                <a:latin typeface="Aptos" panose="020B0004020202020204" pitchFamily="34" charset="0"/>
              </a:endParaRPr>
            </a:p>
          </p:txBody>
        </p:sp>
      </p:grpSp>
      <p:grpSp>
        <p:nvGrpSpPr>
          <p:cNvPr id="3" name="Group 2">
            <a:extLst>
              <a:ext uri="{FF2B5EF4-FFF2-40B4-BE49-F238E27FC236}">
                <a16:creationId xmlns:a16="http://schemas.microsoft.com/office/drawing/2014/main" id="{94926807-BBE8-9F12-92CA-6D00A35B2F88}"/>
              </a:ext>
            </a:extLst>
          </p:cNvPr>
          <p:cNvGrpSpPr/>
          <p:nvPr/>
        </p:nvGrpSpPr>
        <p:grpSpPr>
          <a:xfrm>
            <a:off x="438760" y="2543867"/>
            <a:ext cx="3350569" cy="2438763"/>
            <a:chOff x="438760" y="2543867"/>
            <a:chExt cx="3350569" cy="2438763"/>
          </a:xfrm>
        </p:grpSpPr>
        <p:pic>
          <p:nvPicPr>
            <p:cNvPr id="14" name="Picture 13" descr="A group of people holding a sign&#10;&#10;AI-generated content may be incorrect.">
              <a:extLst>
                <a:ext uri="{FF2B5EF4-FFF2-40B4-BE49-F238E27FC236}">
                  <a16:creationId xmlns:a16="http://schemas.microsoft.com/office/drawing/2014/main" id="{BAD568CD-55A3-FCEB-23D2-FCD2D7D344C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9829" y="2543867"/>
              <a:ext cx="3279500" cy="2187701"/>
            </a:xfrm>
            <a:prstGeom prst="rect">
              <a:avLst/>
            </a:prstGeom>
          </p:spPr>
        </p:pic>
        <p:sp>
          <p:nvSpPr>
            <p:cNvPr id="15" name="TextBox 14">
              <a:extLst>
                <a:ext uri="{FF2B5EF4-FFF2-40B4-BE49-F238E27FC236}">
                  <a16:creationId xmlns:a16="http://schemas.microsoft.com/office/drawing/2014/main" id="{EBEADB4C-84BF-F38B-82BF-F3ECC644557C}"/>
                </a:ext>
              </a:extLst>
            </p:cNvPr>
            <p:cNvSpPr txBox="1"/>
            <p:nvPr/>
          </p:nvSpPr>
          <p:spPr>
            <a:xfrm>
              <a:off x="438760" y="4721020"/>
              <a:ext cx="2308213" cy="261610"/>
            </a:xfrm>
            <a:prstGeom prst="rect">
              <a:avLst/>
            </a:prstGeom>
            <a:noFill/>
          </p:spPr>
          <p:txBody>
            <a:bodyPr wrap="square" rtlCol="0">
              <a:spAutoFit/>
            </a:bodyPr>
            <a:lstStyle/>
            <a:p>
              <a:r>
                <a:rPr lang="en-GB" sz="1100" b="1" i="0">
                  <a:solidFill>
                    <a:schemeClr val="accent5">
                      <a:lumMod val="60000"/>
                      <a:lumOff val="40000"/>
                    </a:schemeClr>
                  </a:solidFill>
                  <a:effectLst/>
                  <a:latin typeface="Aptos" panose="020B0004020202020204" pitchFamily="34" charset="0"/>
                </a:rPr>
                <a:t> </a:t>
              </a:r>
              <a:r>
                <a:rPr lang="en-GB" sz="1100" b="1">
                  <a:solidFill>
                    <a:schemeClr val="bg1"/>
                  </a:solidFill>
                  <a:effectLst/>
                  <a:latin typeface="Aptos" panose="020B0004020202020204" pitchFamily="34" charset="0"/>
                  <a:ea typeface="Aptos" panose="020B0004020202020204" pitchFamily="34" charset="0"/>
                  <a:cs typeface="Times New Roman" panose="02020603050405020304" pitchFamily="18" charset="0"/>
                </a:rPr>
                <a:t>John </a:t>
              </a:r>
              <a:r>
                <a:rPr lang="en-GB" sz="1100" b="1" err="1">
                  <a:solidFill>
                    <a:schemeClr val="bg1"/>
                  </a:solidFill>
                  <a:effectLst/>
                  <a:latin typeface="Aptos" panose="020B0004020202020204" pitchFamily="34" charset="0"/>
                  <a:ea typeface="Aptos" panose="020B0004020202020204" pitchFamily="34" charset="0"/>
                  <a:cs typeface="Times New Roman" panose="02020603050405020304" pitchFamily="18" charset="0"/>
                </a:rPr>
                <a:t>Englart</a:t>
              </a:r>
              <a:r>
                <a:rPr lang="en-GB" sz="1100" b="1">
                  <a:solidFill>
                    <a:schemeClr val="bg1"/>
                  </a:solidFill>
                  <a:effectLst/>
                  <a:latin typeface="Aptos" panose="020B0004020202020204" pitchFamily="34" charset="0"/>
                  <a:ea typeface="Aptos" panose="020B0004020202020204" pitchFamily="34" charset="0"/>
                  <a:cs typeface="Times New Roman" panose="02020603050405020304" pitchFamily="18" charset="0"/>
                </a:rPr>
                <a:t> / </a:t>
              </a:r>
              <a:r>
                <a:rPr lang="en-GB" sz="1100" b="1">
                  <a:solidFill>
                    <a:schemeClr val="bg1"/>
                  </a:solidFill>
                  <a:effectLst/>
                  <a:latin typeface="Aptos" panose="020B0004020202020204" pitchFamily="34" charset="0"/>
                  <a:ea typeface="Aptos" panose="020B0004020202020204" pitchFamily="34" charset="0"/>
                  <a:cs typeface="Times New Roman" panose="02020603050405020304" pitchFamily="18" charset="0"/>
                  <a:hlinkClick r:id="rId10"/>
                </a:rPr>
                <a:t>CC BY-SA 2.0</a:t>
              </a:r>
              <a:endParaRPr lang="en-GB" sz="1100" b="1">
                <a:solidFill>
                  <a:schemeClr val="bg1"/>
                </a:solidFill>
                <a:latin typeface="Aptos" panose="020B0004020202020204" pitchFamily="34" charset="0"/>
              </a:endParaRPr>
            </a:p>
          </p:txBody>
        </p:sp>
      </p:grpSp>
    </p:spTree>
    <p:extLst>
      <p:ext uri="{BB962C8B-B14F-4D97-AF65-F5344CB8AC3E}">
        <p14:creationId xmlns:p14="http://schemas.microsoft.com/office/powerpoint/2010/main" val="30287427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105B31D-E283-43C6-B699-720D6C09F191}"/>
              </a:ext>
            </a:extLst>
          </p:cNvPr>
          <p:cNvSpPr>
            <a:spLocks noGrp="1"/>
          </p:cNvSpPr>
          <p:nvPr>
            <p:ph type="body" idx="4294967295"/>
          </p:nvPr>
        </p:nvSpPr>
        <p:spPr>
          <a:xfrm>
            <a:off x="540054" y="1563578"/>
            <a:ext cx="6774976" cy="4087164"/>
          </a:xfrm>
          <a:prstGeom prst="rect">
            <a:avLst/>
          </a:prstGeom>
        </p:spPr>
        <p:txBody>
          <a:bodyPr vert="horz" lIns="91440" tIns="45720" rIns="91440" bIns="45720" rtlCol="0" anchor="ctr">
            <a:normAutofit fontScale="85000" lnSpcReduction="10000"/>
          </a:bodyPr>
          <a:lstStyle/>
          <a:p>
            <a:pPr marL="0" indent="0">
              <a:lnSpc>
                <a:spcPct val="140000"/>
              </a:lnSpc>
              <a:buNone/>
            </a:pPr>
            <a:r>
              <a:rPr lang="en-US">
                <a:solidFill>
                  <a:schemeClr val="bg1"/>
                </a:solidFill>
                <a:latin typeface="Trebuchet MS"/>
              </a:rPr>
              <a:t>“</a:t>
            </a:r>
            <a:r>
              <a:rPr lang="en-US">
                <a:solidFill>
                  <a:schemeClr val="bg1"/>
                </a:solidFill>
                <a:latin typeface="VAG Rounded" panose="02000403040000020004"/>
              </a:rPr>
              <a:t>We frequently think of the climate emergency as being environmental, with its main impacts being on nature and wildlife. This is certainly true, and humans need a healthy environment for life on earth to thrive. However, the climate emergency also directly impacts on people themselves...</a:t>
            </a:r>
            <a:r>
              <a:rPr lang="en-US">
                <a:solidFill>
                  <a:schemeClr val="bg1"/>
                </a:solidFill>
                <a:latin typeface="Trebuchet MS"/>
              </a:rPr>
              <a:t>”</a:t>
            </a:r>
            <a:r>
              <a:rPr lang="en-US">
                <a:solidFill>
                  <a:schemeClr val="bg1"/>
                </a:solidFill>
                <a:latin typeface="VAG Rounded" panose="02000403040000020004"/>
              </a:rPr>
              <a:t> </a:t>
            </a:r>
          </a:p>
          <a:p>
            <a:pPr marL="0" indent="0">
              <a:lnSpc>
                <a:spcPct val="140000"/>
              </a:lnSpc>
              <a:buNone/>
            </a:pPr>
            <a:endParaRPr lang="en-US">
              <a:solidFill>
                <a:schemeClr val="bg1"/>
              </a:solidFill>
              <a:latin typeface="VAG Rounded" panose="02000403040000020004"/>
            </a:endParaRPr>
          </a:p>
          <a:p>
            <a:pPr marL="0" indent="0">
              <a:lnSpc>
                <a:spcPct val="140000"/>
              </a:lnSpc>
              <a:buNone/>
            </a:pPr>
            <a:r>
              <a:rPr lang="en-US" sz="1600">
                <a:solidFill>
                  <a:schemeClr val="bg1"/>
                </a:solidFill>
                <a:latin typeface="VAG Rounded" panose="02000403040000020004"/>
              </a:rPr>
              <a:t>Oxfam GB, The Human Impact of Climate Change: A teaching resource for ages 11 - 16</a:t>
            </a:r>
          </a:p>
          <a:p>
            <a:pPr marL="0">
              <a:lnSpc>
                <a:spcPct val="140000"/>
              </a:lnSpc>
            </a:pPr>
            <a:endParaRPr lang="en-US" sz="1000">
              <a:solidFill>
                <a:schemeClr val="bg1"/>
              </a:solidFill>
              <a:latin typeface="VAG Rounded" panose="02000403040000020004"/>
            </a:endParaRPr>
          </a:p>
        </p:txBody>
      </p:sp>
      <p:sp>
        <p:nvSpPr>
          <p:cNvPr id="19" name="Rectangle: Rounded Corners 18">
            <a:extLst>
              <a:ext uri="{FF2B5EF4-FFF2-40B4-BE49-F238E27FC236}">
                <a16:creationId xmlns:a16="http://schemas.microsoft.com/office/drawing/2014/main" id="{A30F742A-9A05-4F88-9659-0947FB635EFA}"/>
              </a:ext>
            </a:extLst>
          </p:cNvPr>
          <p:cNvSpPr/>
          <p:nvPr/>
        </p:nvSpPr>
        <p:spPr>
          <a:xfrm>
            <a:off x="618882" y="389589"/>
            <a:ext cx="11495861" cy="9144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3600" b="1">
                <a:latin typeface="+mj-lt"/>
              </a:rPr>
              <a:t>The human aspects of climate change </a:t>
            </a:r>
            <a:endParaRPr lang="en-GB" sz="3600">
              <a:solidFill>
                <a:schemeClr val="tx1"/>
              </a:solidFill>
              <a:latin typeface="+mj-lt"/>
            </a:endParaRPr>
          </a:p>
        </p:txBody>
      </p:sp>
      <p:grpSp>
        <p:nvGrpSpPr>
          <p:cNvPr id="2" name="Group 1">
            <a:extLst>
              <a:ext uri="{FF2B5EF4-FFF2-40B4-BE49-F238E27FC236}">
                <a16:creationId xmlns:a16="http://schemas.microsoft.com/office/drawing/2014/main" id="{9D65AEC4-FEA1-1B65-E290-4D601AF4541B}"/>
              </a:ext>
            </a:extLst>
          </p:cNvPr>
          <p:cNvGrpSpPr/>
          <p:nvPr/>
        </p:nvGrpSpPr>
        <p:grpSpPr>
          <a:xfrm>
            <a:off x="7322614" y="1561436"/>
            <a:ext cx="4535628" cy="3340839"/>
            <a:chOff x="7322614" y="1561436"/>
            <a:chExt cx="4535628" cy="3340839"/>
          </a:xfrm>
        </p:grpSpPr>
        <p:pic>
          <p:nvPicPr>
            <p:cNvPr id="6" name="Picture 5">
              <a:extLst>
                <a:ext uri="{FF2B5EF4-FFF2-40B4-BE49-F238E27FC236}">
                  <a16:creationId xmlns:a16="http://schemas.microsoft.com/office/drawing/2014/main" id="{DBE765B9-27EC-E6CA-F9B4-25DC98A3E705}"/>
                </a:ext>
              </a:extLst>
            </p:cNvPr>
            <p:cNvPicPr>
              <a:picLocks noChangeAspect="1"/>
            </p:cNvPicPr>
            <p:nvPr/>
          </p:nvPicPr>
          <p:blipFill>
            <a:blip r:embed="rId3"/>
            <a:stretch>
              <a:fillRect/>
            </a:stretch>
          </p:blipFill>
          <p:spPr>
            <a:xfrm>
              <a:off x="7322614" y="1561436"/>
              <a:ext cx="4452999" cy="3079229"/>
            </a:xfrm>
            <a:prstGeom prst="rect">
              <a:avLst/>
            </a:prstGeom>
          </p:spPr>
        </p:pic>
        <p:sp>
          <p:nvSpPr>
            <p:cNvPr id="7" name="TextBox 6">
              <a:extLst>
                <a:ext uri="{FF2B5EF4-FFF2-40B4-BE49-F238E27FC236}">
                  <a16:creationId xmlns:a16="http://schemas.microsoft.com/office/drawing/2014/main" id="{2141C823-1C6E-4BE9-0EF5-90C77CC8CAED}"/>
                </a:ext>
              </a:extLst>
            </p:cNvPr>
            <p:cNvSpPr txBox="1"/>
            <p:nvPr/>
          </p:nvSpPr>
          <p:spPr>
            <a:xfrm>
              <a:off x="9115043" y="4640665"/>
              <a:ext cx="2743199"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GB" sz="1100" b="1" dirty="0">
                  <a:solidFill>
                    <a:schemeClr val="bg1"/>
                  </a:solidFill>
                  <a:latin typeface="VaG Rounded"/>
                </a:rPr>
                <a:t>Photo credit: </a:t>
              </a:r>
              <a:r>
                <a:rPr lang="en-GB" sz="1100" b="1" err="1">
                  <a:solidFill>
                    <a:schemeClr val="bg1"/>
                  </a:solidFill>
                  <a:latin typeface="VaG Rounded"/>
                  <a:ea typeface="Roboto"/>
                  <a:cs typeface="Roboto"/>
                </a:rPr>
                <a:t>Loliwe</a:t>
              </a:r>
              <a:r>
                <a:rPr lang="en-GB" sz="1100" b="1" dirty="0">
                  <a:solidFill>
                    <a:schemeClr val="bg1"/>
                  </a:solidFill>
                  <a:latin typeface="VaG Rounded"/>
                  <a:ea typeface="Roboto"/>
                  <a:cs typeface="Roboto"/>
                </a:rPr>
                <a:t> Phiri / Oxfam</a:t>
              </a:r>
              <a:endParaRPr lang="en-GB" sz="1100" b="1" dirty="0">
                <a:solidFill>
                  <a:schemeClr val="bg1"/>
                </a:solidFill>
                <a:latin typeface="VaG Rounded"/>
              </a:endParaRPr>
            </a:p>
          </p:txBody>
        </p:sp>
      </p:grpSp>
    </p:spTree>
    <p:extLst>
      <p:ext uri="{BB962C8B-B14F-4D97-AF65-F5344CB8AC3E}">
        <p14:creationId xmlns:p14="http://schemas.microsoft.com/office/powerpoint/2010/main" val="25670482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20B46-9BF5-4214-B704-9F9C8BEDBD9A}"/>
              </a:ext>
            </a:extLst>
          </p:cNvPr>
          <p:cNvSpPr>
            <a:spLocks noGrp="1"/>
          </p:cNvSpPr>
          <p:nvPr>
            <p:ph type="title" idx="4294967295"/>
          </p:nvPr>
        </p:nvSpPr>
        <p:spPr>
          <a:xfrm>
            <a:off x="104668" y="694403"/>
            <a:ext cx="6539291" cy="798195"/>
          </a:xfrm>
          <a:prstGeom prst="rect">
            <a:avLst/>
          </a:prstGeom>
        </p:spPr>
        <p:txBody>
          <a:bodyPr>
            <a:normAutofit fontScale="90000"/>
          </a:bodyPr>
          <a:lstStyle/>
          <a:p>
            <a:br>
              <a:rPr lang="en-GB" sz="2100" b="1">
                <a:solidFill>
                  <a:schemeClr val="bg1"/>
                </a:solidFill>
                <a:effectLst/>
                <a:latin typeface="VAG Rounded" panose="02000403040000020004"/>
                <a:ea typeface="Cambria" panose="02040503050406030204" pitchFamily="18" charset="0"/>
                <a:cs typeface="Arial" panose="020B0604020202020204" pitchFamily="34" charset="0"/>
              </a:rPr>
            </a:br>
            <a:r>
              <a:rPr lang="en-GB" sz="2100" b="1">
                <a:solidFill>
                  <a:schemeClr val="bg1"/>
                </a:solidFill>
                <a:effectLst/>
                <a:latin typeface="VAG Rounded" panose="02000403040000020004"/>
                <a:ea typeface="Cambria" panose="02040503050406030204" pitchFamily="18" charset="0"/>
                <a:cs typeface="Arial" panose="020B0604020202020204" pitchFamily="34" charset="0"/>
              </a:rPr>
              <a:t>      Intersectionality and interconnectedness</a:t>
            </a:r>
            <a:br>
              <a:rPr lang="en-GB" sz="2100">
                <a:solidFill>
                  <a:schemeClr val="bg1"/>
                </a:solidFill>
                <a:effectLst/>
                <a:latin typeface="VAG Rounded" panose="02000403040000020004"/>
                <a:ea typeface="Cambria" panose="02040503050406030204" pitchFamily="18" charset="0"/>
                <a:cs typeface="Times New Roman" panose="02020603050405020304" pitchFamily="18" charset="0"/>
              </a:rPr>
            </a:br>
            <a:endParaRPr lang="en-GB" sz="2100">
              <a:solidFill>
                <a:schemeClr val="bg1"/>
              </a:solidFill>
              <a:latin typeface="VAG Rounded" panose="02000403040000020004"/>
            </a:endParaRPr>
          </a:p>
        </p:txBody>
      </p:sp>
      <p:sp>
        <p:nvSpPr>
          <p:cNvPr id="3" name="Content Placeholder 2">
            <a:extLst>
              <a:ext uri="{FF2B5EF4-FFF2-40B4-BE49-F238E27FC236}">
                <a16:creationId xmlns:a16="http://schemas.microsoft.com/office/drawing/2014/main" id="{76570F92-3176-4951-96FA-3B2F19A1CC2E}"/>
              </a:ext>
            </a:extLst>
          </p:cNvPr>
          <p:cNvSpPr>
            <a:spLocks noGrp="1"/>
          </p:cNvSpPr>
          <p:nvPr>
            <p:ph idx="4294967295"/>
          </p:nvPr>
        </p:nvSpPr>
        <p:spPr>
          <a:xfrm>
            <a:off x="7657741" y="1497970"/>
            <a:ext cx="4189323" cy="4338751"/>
          </a:xfrm>
          <a:prstGeom prst="rect">
            <a:avLst/>
          </a:prstGeom>
        </p:spPr>
        <p:txBody>
          <a:bodyPr lIns="91440" tIns="45720" rIns="91440" bIns="45720" anchor="t">
            <a:noAutofit/>
          </a:bodyPr>
          <a:lstStyle/>
          <a:p>
            <a:pPr marL="0" indent="0">
              <a:buNone/>
            </a:pPr>
            <a:r>
              <a:rPr lang="en-GB" sz="1800" dirty="0">
                <a:solidFill>
                  <a:schemeClr val="bg1"/>
                </a:solidFill>
                <a:effectLst/>
                <a:latin typeface="VaG Rounded"/>
                <a:ea typeface="Cambria"/>
                <a:cs typeface="Arial"/>
              </a:rPr>
              <a:t>The term intersectionality</a:t>
            </a:r>
            <a:r>
              <a:rPr lang="en-GB" sz="1800" dirty="0">
                <a:solidFill>
                  <a:schemeClr val="bg1"/>
                </a:solidFill>
                <a:latin typeface="VaG Rounded"/>
                <a:ea typeface="Cambria"/>
                <a:cs typeface="Arial"/>
              </a:rPr>
              <a:t> was</a:t>
            </a:r>
            <a:r>
              <a:rPr lang="en-GB" sz="1800" dirty="0">
                <a:solidFill>
                  <a:schemeClr val="bg1"/>
                </a:solidFill>
                <a:effectLst/>
                <a:latin typeface="VaG Rounded"/>
                <a:ea typeface="Cambria"/>
                <a:cs typeface="Arial"/>
              </a:rPr>
              <a:t> first coined by legal </a:t>
            </a:r>
            <a:r>
              <a:rPr lang="en-GB" sz="1800">
                <a:solidFill>
                  <a:schemeClr val="bg1"/>
                </a:solidFill>
                <a:effectLst/>
                <a:latin typeface="VaG Rounded"/>
                <a:ea typeface="Cambria"/>
                <a:cs typeface="Arial"/>
              </a:rPr>
              <a:t>scholar </a:t>
            </a:r>
            <a:r>
              <a:rPr lang="en-GB" sz="1800" b="1">
                <a:solidFill>
                  <a:schemeClr val="bg1"/>
                </a:solidFill>
                <a:effectLst/>
                <a:latin typeface="VaG Rounded"/>
                <a:ea typeface="Cambria"/>
                <a:cs typeface="Arial"/>
              </a:rPr>
              <a:t>Kimberl</a:t>
            </a:r>
            <a:r>
              <a:rPr lang="en-GB" sz="1800" b="1">
                <a:solidFill>
                  <a:schemeClr val="bg1"/>
                </a:solidFill>
                <a:latin typeface="Trebuchet MS" panose="020B0603020202020204" pitchFamily="34" charset="0"/>
                <a:ea typeface="Roboto"/>
                <a:cs typeface="Roboto"/>
              </a:rPr>
              <a:t>é</a:t>
            </a:r>
            <a:r>
              <a:rPr lang="en-GB" sz="1800" b="1">
                <a:solidFill>
                  <a:schemeClr val="bg1"/>
                </a:solidFill>
                <a:effectLst/>
                <a:latin typeface="VaG Rounded"/>
                <a:ea typeface="Cambria"/>
                <a:cs typeface="Arial"/>
              </a:rPr>
              <a:t> </a:t>
            </a:r>
            <a:r>
              <a:rPr lang="en-GB" sz="1800" b="1" dirty="0">
                <a:solidFill>
                  <a:schemeClr val="bg1"/>
                </a:solidFill>
                <a:effectLst/>
                <a:latin typeface="VaG Rounded"/>
                <a:ea typeface="Cambria"/>
                <a:cs typeface="Arial"/>
              </a:rPr>
              <a:t>Crenshaw </a:t>
            </a:r>
            <a:r>
              <a:rPr lang="en-GB" sz="1800" dirty="0">
                <a:solidFill>
                  <a:schemeClr val="bg1"/>
                </a:solidFill>
                <a:effectLst/>
                <a:latin typeface="VaG Rounded"/>
                <a:ea typeface="Cambria"/>
                <a:cs typeface="Arial"/>
              </a:rPr>
              <a:t>in 1989</a:t>
            </a:r>
            <a:r>
              <a:rPr lang="en-GB" sz="1800" dirty="0">
                <a:solidFill>
                  <a:schemeClr val="bg1"/>
                </a:solidFill>
                <a:latin typeface="VaG Rounded"/>
                <a:ea typeface="Cambria"/>
                <a:cs typeface="Arial"/>
              </a:rPr>
              <a:t>.</a:t>
            </a:r>
            <a:endParaRPr lang="en-GB" sz="1800" dirty="0">
              <a:solidFill>
                <a:schemeClr val="bg1"/>
              </a:solidFill>
              <a:effectLst/>
              <a:latin typeface="VaG Rounded"/>
              <a:ea typeface="Cambria"/>
              <a:cs typeface="Arial"/>
            </a:endParaRPr>
          </a:p>
          <a:p>
            <a:pPr marL="0" indent="0">
              <a:buNone/>
            </a:pPr>
            <a:endParaRPr lang="en-GB" sz="1800" dirty="0">
              <a:solidFill>
                <a:schemeClr val="bg1"/>
              </a:solidFill>
              <a:latin typeface="VaG Rounded"/>
              <a:ea typeface="Cambria"/>
              <a:cs typeface="Arial"/>
            </a:endParaRPr>
          </a:p>
          <a:p>
            <a:pPr marL="0" indent="0">
              <a:buNone/>
            </a:pPr>
            <a:r>
              <a:rPr lang="en-GB" sz="1800" dirty="0">
                <a:solidFill>
                  <a:schemeClr val="bg1"/>
                </a:solidFill>
                <a:latin typeface="VaG Rounded"/>
                <a:ea typeface="Cambria"/>
                <a:cs typeface="Arial"/>
              </a:rPr>
              <a:t>It </a:t>
            </a:r>
            <a:r>
              <a:rPr lang="en-GB" sz="1800" dirty="0">
                <a:solidFill>
                  <a:schemeClr val="bg1"/>
                </a:solidFill>
                <a:effectLst/>
                <a:latin typeface="VaG Rounded"/>
                <a:ea typeface="Cambria"/>
                <a:cs typeface="Arial"/>
              </a:rPr>
              <a:t>describes the way in which </a:t>
            </a:r>
            <a:r>
              <a:rPr lang="en-GB" sz="1800" b="1" dirty="0">
                <a:solidFill>
                  <a:schemeClr val="bg1"/>
                </a:solidFill>
                <a:effectLst/>
                <a:latin typeface="VaG Rounded"/>
                <a:ea typeface="Cambria"/>
                <a:cs typeface="Arial"/>
              </a:rPr>
              <a:t>different forms of inequality or oppression can overlap and amplify the discrimination and disadvantage faced by an individual. </a:t>
            </a:r>
          </a:p>
          <a:p>
            <a:pPr marL="0" indent="0">
              <a:buNone/>
            </a:pPr>
            <a:endParaRPr lang="en-GB" sz="1800" b="1" dirty="0">
              <a:solidFill>
                <a:schemeClr val="bg1"/>
              </a:solidFill>
              <a:latin typeface="VaG Rounded"/>
              <a:ea typeface="Cambria"/>
              <a:cs typeface="Arial"/>
            </a:endParaRPr>
          </a:p>
          <a:p>
            <a:pPr marL="0" indent="0">
              <a:buNone/>
            </a:pPr>
            <a:r>
              <a:rPr lang="en-GB" sz="1800" dirty="0">
                <a:solidFill>
                  <a:schemeClr val="bg1"/>
                </a:solidFill>
                <a:effectLst/>
                <a:latin typeface="VaG Rounded"/>
                <a:ea typeface="Cambria"/>
                <a:cs typeface="Arial"/>
              </a:rPr>
              <a:t>It is associated with a long history of Black feminists speaking out about how these interlocking systems</a:t>
            </a:r>
            <a:r>
              <a:rPr lang="en-GB" sz="2000" dirty="0">
                <a:solidFill>
                  <a:schemeClr val="bg1"/>
                </a:solidFill>
                <a:effectLst/>
                <a:latin typeface="VaG Rounded"/>
                <a:ea typeface="Cambria"/>
                <a:cs typeface="Arial"/>
              </a:rPr>
              <a:t> affect their lives and experiences.</a:t>
            </a:r>
            <a:endParaRPr lang="en-GB" sz="2000" dirty="0">
              <a:solidFill>
                <a:schemeClr val="bg1"/>
              </a:solidFill>
              <a:latin typeface="VaG Rounded"/>
              <a:ea typeface="Cambria"/>
              <a:cs typeface="Arial"/>
            </a:endParaRPr>
          </a:p>
        </p:txBody>
      </p:sp>
      <p:sp>
        <p:nvSpPr>
          <p:cNvPr id="4" name="TextBox 3">
            <a:extLst>
              <a:ext uri="{FF2B5EF4-FFF2-40B4-BE49-F238E27FC236}">
                <a16:creationId xmlns:a16="http://schemas.microsoft.com/office/drawing/2014/main" id="{7691F3E7-DFCD-23A1-AC9C-8683B7CA0710}"/>
              </a:ext>
            </a:extLst>
          </p:cNvPr>
          <p:cNvSpPr txBox="1"/>
          <p:nvPr/>
        </p:nvSpPr>
        <p:spPr>
          <a:xfrm>
            <a:off x="423178" y="202790"/>
            <a:ext cx="7291009"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4400">
                <a:solidFill>
                  <a:schemeClr val="bg1"/>
                </a:solidFill>
                <a:latin typeface="VAG Rounded" panose="02000403040000020004"/>
              </a:rPr>
              <a:t>Introducing Intersectionality</a:t>
            </a:r>
            <a:r>
              <a:rPr lang="en-US" sz="4400">
                <a:solidFill>
                  <a:schemeClr val="bg1"/>
                </a:solidFill>
                <a:latin typeface="VAG Rounded" panose="02000403040000020004"/>
              </a:rPr>
              <a:t>​</a:t>
            </a:r>
            <a:endParaRPr lang="en-US">
              <a:solidFill>
                <a:schemeClr val="bg1"/>
              </a:solidFill>
              <a:latin typeface="VAG Rounded" panose="02000403040000020004"/>
            </a:endParaRPr>
          </a:p>
        </p:txBody>
      </p:sp>
      <p:sp>
        <p:nvSpPr>
          <p:cNvPr id="6" name="TextBox 5">
            <a:extLst>
              <a:ext uri="{FF2B5EF4-FFF2-40B4-BE49-F238E27FC236}">
                <a16:creationId xmlns:a16="http://schemas.microsoft.com/office/drawing/2014/main" id="{A6CBE9D0-D1E2-D735-067B-BBBB92015056}"/>
              </a:ext>
            </a:extLst>
          </p:cNvPr>
          <p:cNvSpPr txBox="1"/>
          <p:nvPr/>
        </p:nvSpPr>
        <p:spPr>
          <a:xfrm>
            <a:off x="-1228489" y="5486401"/>
            <a:ext cx="6459253"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GB" sz="1100" dirty="0">
                <a:solidFill>
                  <a:schemeClr val="bg1"/>
                </a:solidFill>
                <a:latin typeface="Aptos" panose="020B0004020202020204" pitchFamily="34" charset="0"/>
              </a:rPr>
              <a:t>Kimberle Crenshaw, </a:t>
            </a:r>
            <a:r>
              <a:rPr lang="en-GB" sz="1100" dirty="0">
                <a:solidFill>
                  <a:schemeClr val="bg1"/>
                </a:solidFill>
                <a:latin typeface="Aptos" panose="020B0004020202020204" pitchFamily="34" charset="0"/>
                <a:hlinkClick r:id="rId4"/>
              </a:rPr>
              <a:t>What is Intersectionality</a:t>
            </a:r>
            <a:r>
              <a:rPr lang="en-GB" sz="1100" dirty="0">
                <a:solidFill>
                  <a:schemeClr val="bg1"/>
                </a:solidFill>
                <a:latin typeface="Aptos" panose="020B0004020202020204" pitchFamily="34" charset="0"/>
              </a:rPr>
              <a:t>, Let’s Get Digital, </a:t>
            </a:r>
            <a:r>
              <a:rPr lang="en-GB" sz="1100" dirty="0" err="1">
                <a:solidFill>
                  <a:schemeClr val="bg1"/>
                </a:solidFill>
                <a:latin typeface="Aptos" panose="020B0004020202020204" pitchFamily="34" charset="0"/>
              </a:rPr>
              <a:t>Youtube</a:t>
            </a:r>
            <a:r>
              <a:rPr lang="en-GB" sz="1100" dirty="0">
                <a:solidFill>
                  <a:schemeClr val="bg1"/>
                </a:solidFill>
                <a:latin typeface="Aptos" panose="020B0004020202020204" pitchFamily="34" charset="0"/>
              </a:rPr>
              <a:t> video</a:t>
            </a:r>
          </a:p>
        </p:txBody>
      </p:sp>
      <p:pic>
        <p:nvPicPr>
          <p:cNvPr id="7" name="Online Media 6" title="Kimberlé Crenshaw  What is Intersectionality">
            <a:hlinkClick r:id="" action="ppaction://media"/>
            <a:extLst>
              <a:ext uri="{FF2B5EF4-FFF2-40B4-BE49-F238E27FC236}">
                <a16:creationId xmlns:a16="http://schemas.microsoft.com/office/drawing/2014/main" id="{60F3AB96-681E-64D5-E366-B142B0479A87}"/>
              </a:ext>
            </a:extLst>
          </p:cNvPr>
          <p:cNvPicPr>
            <a:picLocks noRot="1" noChangeAspect="1"/>
          </p:cNvPicPr>
          <p:nvPr>
            <a:videoFile r:link="rId1"/>
          </p:nvPr>
        </p:nvPicPr>
        <p:blipFill>
          <a:blip r:embed="rId5"/>
          <a:stretch>
            <a:fillRect/>
          </a:stretch>
        </p:blipFill>
        <p:spPr>
          <a:xfrm>
            <a:off x="423178" y="1430920"/>
            <a:ext cx="7072833" cy="3996160"/>
          </a:xfrm>
          <a:prstGeom prst="rect">
            <a:avLst/>
          </a:prstGeom>
        </p:spPr>
      </p:pic>
    </p:spTree>
    <p:extLst>
      <p:ext uri="{BB962C8B-B14F-4D97-AF65-F5344CB8AC3E}">
        <p14:creationId xmlns:p14="http://schemas.microsoft.com/office/powerpoint/2010/main" val="3133681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2" fill="hold" display="0">
                  <p:stCondLst>
                    <p:cond delay="indefinite"/>
                  </p:stCondLst>
                </p:cTn>
                <p:tgtEl>
                  <p:spTgt spid="7"/>
                </p:tgtEl>
              </p:cMediaNode>
            </p:video>
            <p:seq concurrent="1" nextAc="seek">
              <p:cTn id="23" restart="whenNotActive" fill="hold" evtFilter="cancelBubble" nodeType="interactiveSeq">
                <p:stCondLst>
                  <p:cond evt="onClick" delay="0">
                    <p:tgtEl>
                      <p:spTgt spid="7"/>
                    </p:tgtEl>
                  </p:cond>
                </p:stCondLst>
                <p:endSync evt="end" delay="0">
                  <p:rtn val="all"/>
                </p:endSync>
                <p:childTnLst>
                  <p:par>
                    <p:cTn id="24" fill="hold">
                      <p:stCondLst>
                        <p:cond delay="0"/>
                      </p:stCondLst>
                      <p:childTnLst>
                        <p:par>
                          <p:cTn id="25" fill="hold">
                            <p:stCondLst>
                              <p:cond delay="0"/>
                            </p:stCondLst>
                            <p:childTnLst>
                              <p:par>
                                <p:cTn id="26" presetID="2" presetClass="mediacall" presetSubtype="0" fill="hold" nodeType="clickEffect">
                                  <p:stCondLst>
                                    <p:cond delay="0"/>
                                  </p:stCondLst>
                                  <p:childTnLst>
                                    <p:cmd type="call" cmd="togglePause">
                                      <p:cBhvr>
                                        <p:cTn id="27" dur="1" fill="hold"/>
                                        <p:tgtEl>
                                          <p:spTgt spid="7"/>
                                        </p:tgtEl>
                                      </p:cBhvr>
                                    </p:cmd>
                                  </p:childTnLst>
                                </p:cTn>
                              </p:par>
                            </p:childTnLst>
                          </p:cTn>
                        </p:par>
                      </p:childTnLst>
                    </p:cTn>
                  </p:par>
                </p:childTnLst>
              </p:cTn>
              <p:nextCondLst>
                <p:cond evt="onClick" delay="0">
                  <p:tgtEl>
                    <p:spTgt spid="7"/>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10.png" descr="Diagram&#10;&#10;Description automatically generated">
            <a:extLst>
              <a:ext uri="{FF2B5EF4-FFF2-40B4-BE49-F238E27FC236}">
                <a16:creationId xmlns:a16="http://schemas.microsoft.com/office/drawing/2014/main" id="{31463399-4442-44CC-9502-98BB865E04BC}"/>
              </a:ext>
            </a:extLst>
          </p:cNvPr>
          <p:cNvPicPr>
            <a:picLocks noChangeAspect="1"/>
          </p:cNvPicPr>
          <p:nvPr/>
        </p:nvPicPr>
        <p:blipFill rotWithShape="1">
          <a:blip r:embed="rId2"/>
          <a:srcRect l="23018" t="51129" r="72414" b="32718"/>
          <a:stretch/>
        </p:blipFill>
        <p:spPr>
          <a:xfrm>
            <a:off x="3853940" y="2164219"/>
            <a:ext cx="567336" cy="1048359"/>
          </a:xfrm>
          <a:prstGeom prst="rect">
            <a:avLst/>
          </a:prstGeom>
        </p:spPr>
      </p:pic>
      <p:sp>
        <p:nvSpPr>
          <p:cNvPr id="2" name="Title 1">
            <a:extLst>
              <a:ext uri="{FF2B5EF4-FFF2-40B4-BE49-F238E27FC236}">
                <a16:creationId xmlns:a16="http://schemas.microsoft.com/office/drawing/2014/main" id="{4BA7F27F-4191-4A82-8F35-BEBAD5772CB8}"/>
              </a:ext>
            </a:extLst>
          </p:cNvPr>
          <p:cNvSpPr>
            <a:spLocks noGrp="1"/>
          </p:cNvSpPr>
          <p:nvPr>
            <p:ph type="title" idx="4294967295"/>
          </p:nvPr>
        </p:nvSpPr>
        <p:spPr>
          <a:xfrm>
            <a:off x="462115" y="278823"/>
            <a:ext cx="12280740" cy="1680519"/>
          </a:xfrm>
          <a:prstGeom prst="rect">
            <a:avLst/>
          </a:prstGeom>
        </p:spPr>
        <p:txBody>
          <a:bodyPr>
            <a:noAutofit/>
          </a:bodyPr>
          <a:lstStyle/>
          <a:p>
            <a:r>
              <a:rPr lang="en-GB" b="1">
                <a:solidFill>
                  <a:schemeClr val="bg1"/>
                </a:solidFill>
              </a:rPr>
              <a:t>My Identity</a:t>
            </a:r>
            <a:br>
              <a:rPr lang="en-GB" b="1">
                <a:solidFill>
                  <a:schemeClr val="bg1"/>
                </a:solidFill>
              </a:rPr>
            </a:br>
            <a:br>
              <a:rPr lang="en-GB" b="1">
                <a:solidFill>
                  <a:schemeClr val="bg1"/>
                </a:solidFill>
              </a:rPr>
            </a:br>
            <a:br>
              <a:rPr lang="en-GB" b="1">
                <a:solidFill>
                  <a:schemeClr val="bg1"/>
                </a:solidFill>
              </a:rPr>
            </a:br>
            <a:endParaRPr lang="en-GB" b="1">
              <a:solidFill>
                <a:schemeClr val="bg1"/>
              </a:solidFill>
            </a:endParaRPr>
          </a:p>
        </p:txBody>
      </p:sp>
      <p:pic>
        <p:nvPicPr>
          <p:cNvPr id="10" name="Content Placeholder 9" descr="Pen outline">
            <a:extLst>
              <a:ext uri="{FF2B5EF4-FFF2-40B4-BE49-F238E27FC236}">
                <a16:creationId xmlns:a16="http://schemas.microsoft.com/office/drawing/2014/main" id="{E7492D9B-8950-4FF6-80BA-8A6A9D0FA746}"/>
              </a:ext>
            </a:extLst>
          </p:cNvPr>
          <p:cNvPicPr>
            <a:picLocks noGrp="1" noChangeAspect="1"/>
          </p:cNvPicPr>
          <p:nvPr>
            <p:ph idx="4294967295"/>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55803" y="1375831"/>
            <a:ext cx="914400" cy="914400"/>
          </a:xfrm>
          <a:prstGeom prst="rect">
            <a:avLst/>
          </a:prstGeom>
        </p:spPr>
      </p:pic>
      <p:pic>
        <p:nvPicPr>
          <p:cNvPr id="8" name="image10.png" descr="Diagram&#10;&#10;Description automatically generated">
            <a:extLst>
              <a:ext uri="{FF2B5EF4-FFF2-40B4-BE49-F238E27FC236}">
                <a16:creationId xmlns:a16="http://schemas.microsoft.com/office/drawing/2014/main" id="{0CF92828-CFA9-4A7F-A87A-D7A30590F35B}"/>
              </a:ext>
            </a:extLst>
          </p:cNvPr>
          <p:cNvPicPr>
            <a:picLocks noChangeAspect="1"/>
          </p:cNvPicPr>
          <p:nvPr/>
        </p:nvPicPr>
        <p:blipFill rotWithShape="1">
          <a:blip r:embed="rId2"/>
          <a:srcRect l="1" t="20077" r="44984" b="573"/>
          <a:stretch/>
        </p:blipFill>
        <p:spPr>
          <a:xfrm>
            <a:off x="6693927" y="920564"/>
            <a:ext cx="4924428" cy="3711146"/>
          </a:xfrm>
          <a:prstGeom prst="rect">
            <a:avLst/>
          </a:prstGeom>
        </p:spPr>
      </p:pic>
      <p:sp>
        <p:nvSpPr>
          <p:cNvPr id="14" name="TextBox 13">
            <a:extLst>
              <a:ext uri="{FF2B5EF4-FFF2-40B4-BE49-F238E27FC236}">
                <a16:creationId xmlns:a16="http://schemas.microsoft.com/office/drawing/2014/main" id="{3F1720AB-A85F-43E6-984A-2E75510B3FDA}"/>
              </a:ext>
            </a:extLst>
          </p:cNvPr>
          <p:cNvSpPr txBox="1"/>
          <p:nvPr/>
        </p:nvSpPr>
        <p:spPr>
          <a:xfrm>
            <a:off x="462115" y="1483393"/>
            <a:ext cx="6232966" cy="584775"/>
          </a:xfrm>
          <a:prstGeom prst="rect">
            <a:avLst/>
          </a:prstGeom>
          <a:noFill/>
        </p:spPr>
        <p:txBody>
          <a:bodyPr wrap="square">
            <a:spAutoFit/>
          </a:bodyPr>
          <a:lstStyle/>
          <a:p>
            <a:r>
              <a:rPr lang="en-GB" sz="3200">
                <a:solidFill>
                  <a:schemeClr val="bg1"/>
                </a:solidFill>
              </a:rPr>
              <a:t>- Take a pen</a:t>
            </a:r>
          </a:p>
        </p:txBody>
      </p:sp>
      <p:sp>
        <p:nvSpPr>
          <p:cNvPr id="15" name="TextBox 14">
            <a:extLst>
              <a:ext uri="{FF2B5EF4-FFF2-40B4-BE49-F238E27FC236}">
                <a16:creationId xmlns:a16="http://schemas.microsoft.com/office/drawing/2014/main" id="{8B9C8847-C33E-4500-A36C-143976BC1547}"/>
              </a:ext>
            </a:extLst>
          </p:cNvPr>
          <p:cNvSpPr txBox="1"/>
          <p:nvPr/>
        </p:nvSpPr>
        <p:spPr>
          <a:xfrm>
            <a:off x="462115" y="2481143"/>
            <a:ext cx="6232966" cy="584775"/>
          </a:xfrm>
          <a:prstGeom prst="rect">
            <a:avLst/>
          </a:prstGeom>
          <a:noFill/>
        </p:spPr>
        <p:txBody>
          <a:bodyPr wrap="square">
            <a:spAutoFit/>
          </a:bodyPr>
          <a:lstStyle/>
          <a:p>
            <a:r>
              <a:rPr lang="en-GB" sz="3200">
                <a:solidFill>
                  <a:schemeClr val="bg1"/>
                </a:solidFill>
              </a:rPr>
              <a:t>- Draw a person</a:t>
            </a:r>
          </a:p>
        </p:txBody>
      </p:sp>
      <p:sp>
        <p:nvSpPr>
          <p:cNvPr id="17" name="TextBox 16">
            <a:extLst>
              <a:ext uri="{FF2B5EF4-FFF2-40B4-BE49-F238E27FC236}">
                <a16:creationId xmlns:a16="http://schemas.microsoft.com/office/drawing/2014/main" id="{A7B2B358-18AF-4D9D-AD7F-D995D10E42B0}"/>
              </a:ext>
            </a:extLst>
          </p:cNvPr>
          <p:cNvSpPr txBox="1"/>
          <p:nvPr/>
        </p:nvSpPr>
        <p:spPr>
          <a:xfrm>
            <a:off x="462115" y="3573480"/>
            <a:ext cx="6232966" cy="1077218"/>
          </a:xfrm>
          <a:prstGeom prst="rect">
            <a:avLst/>
          </a:prstGeom>
          <a:noFill/>
        </p:spPr>
        <p:txBody>
          <a:bodyPr wrap="square" lIns="91440" tIns="45720" rIns="91440" bIns="45720" anchor="t">
            <a:spAutoFit/>
          </a:bodyPr>
          <a:lstStyle/>
          <a:p>
            <a:r>
              <a:rPr lang="en-GB" sz="3200">
                <a:solidFill>
                  <a:schemeClr val="bg1"/>
                </a:solidFill>
              </a:rPr>
              <a:t>- Jot down notes about areas of</a:t>
            </a:r>
            <a:endParaRPr lang="en-US">
              <a:solidFill>
                <a:schemeClr val="bg1"/>
              </a:solidFill>
            </a:endParaRPr>
          </a:p>
          <a:p>
            <a:r>
              <a:rPr lang="en-GB" sz="3200">
                <a:solidFill>
                  <a:schemeClr val="bg1"/>
                </a:solidFill>
              </a:rPr>
              <a:t>   identity that apply to you</a:t>
            </a:r>
            <a:endParaRPr lang="en-GB">
              <a:solidFill>
                <a:schemeClr val="bg1"/>
              </a:solidFill>
            </a:endParaRPr>
          </a:p>
        </p:txBody>
      </p:sp>
    </p:spTree>
    <p:extLst>
      <p:ext uri="{BB962C8B-B14F-4D97-AF65-F5344CB8AC3E}">
        <p14:creationId xmlns:p14="http://schemas.microsoft.com/office/powerpoint/2010/main" val="636346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D76953F-73B7-4247-95D0-A6FD9B4F9DDD}"/>
              </a:ext>
            </a:extLst>
          </p:cNvPr>
          <p:cNvSpPr>
            <a:spLocks noGrp="1"/>
          </p:cNvSpPr>
          <p:nvPr>
            <p:ph idx="4294967295"/>
          </p:nvPr>
        </p:nvSpPr>
        <p:spPr>
          <a:xfrm>
            <a:off x="5168708" y="1577211"/>
            <a:ext cx="6492778" cy="3375920"/>
          </a:xfrm>
          <a:prstGeom prst="rect">
            <a:avLst/>
          </a:prstGeom>
        </p:spPr>
        <p:txBody>
          <a:bodyPr lIns="91440" tIns="45720" rIns="91440" bIns="45720" anchor="t">
            <a:normAutofit/>
          </a:bodyPr>
          <a:lstStyle/>
          <a:p>
            <a:pPr marL="0" indent="0">
              <a:buNone/>
            </a:pPr>
            <a:r>
              <a:rPr lang="en-GB">
                <a:solidFill>
                  <a:schemeClr val="bg1"/>
                </a:solidFill>
                <a:latin typeface="VaG Rounded"/>
              </a:rPr>
              <a:t>Discuss in pairs:</a:t>
            </a:r>
            <a:endParaRPr lang="en-US">
              <a:solidFill>
                <a:schemeClr val="bg1"/>
              </a:solidFill>
              <a:latin typeface="VaG Rounded"/>
            </a:endParaRPr>
          </a:p>
          <a:p>
            <a:pPr marL="0" indent="0">
              <a:buNone/>
            </a:pPr>
            <a:endParaRPr lang="en-GB">
              <a:solidFill>
                <a:schemeClr val="bg1"/>
              </a:solidFill>
              <a:latin typeface="VaG Rounded"/>
              <a:ea typeface="+mn-lt"/>
              <a:cs typeface="+mn-lt"/>
            </a:endParaRPr>
          </a:p>
          <a:p>
            <a:r>
              <a:rPr lang="en-GB">
                <a:solidFill>
                  <a:schemeClr val="bg1"/>
                </a:solidFill>
                <a:ea typeface="+mn-lt"/>
                <a:cs typeface="+mn-lt"/>
              </a:rPr>
              <a:t>How have these identities affected your access to education?</a:t>
            </a:r>
            <a:endParaRPr lang="en-GB">
              <a:solidFill>
                <a:schemeClr val="bg1"/>
              </a:solidFill>
              <a:latin typeface="VaG Rounded"/>
            </a:endParaRPr>
          </a:p>
          <a:p>
            <a:pPr marL="0" indent="0">
              <a:buNone/>
            </a:pPr>
            <a:endParaRPr lang="en-GB">
              <a:solidFill>
                <a:schemeClr val="bg1"/>
              </a:solidFill>
              <a:latin typeface="VaG Rounded"/>
            </a:endParaRPr>
          </a:p>
          <a:p>
            <a:r>
              <a:rPr lang="en-GB">
                <a:solidFill>
                  <a:schemeClr val="bg1"/>
                </a:solidFill>
                <a:latin typeface="VaG Rounded"/>
              </a:rPr>
              <a:t>What does intersectionality mean to you?</a:t>
            </a:r>
          </a:p>
          <a:p>
            <a:pPr marL="0" indent="0">
              <a:buNone/>
            </a:pPr>
            <a:endParaRPr lang="en-GB">
              <a:solidFill>
                <a:schemeClr val="bg1"/>
              </a:solidFill>
              <a:latin typeface="VAG Rounded" panose="02000403040000020004"/>
            </a:endParaRPr>
          </a:p>
        </p:txBody>
      </p:sp>
      <p:pic>
        <p:nvPicPr>
          <p:cNvPr id="2" name="image10.png" descr="Diagram&#10;&#10;Description automatically generated">
            <a:extLst>
              <a:ext uri="{FF2B5EF4-FFF2-40B4-BE49-F238E27FC236}">
                <a16:creationId xmlns:a16="http://schemas.microsoft.com/office/drawing/2014/main" id="{A0C4293B-EBA1-F349-3474-B415B03571B4}"/>
              </a:ext>
            </a:extLst>
          </p:cNvPr>
          <p:cNvPicPr>
            <a:picLocks noChangeAspect="1"/>
          </p:cNvPicPr>
          <p:nvPr/>
        </p:nvPicPr>
        <p:blipFill rotWithShape="1">
          <a:blip r:embed="rId2"/>
          <a:srcRect l="23018" t="51129" r="72414" b="32718"/>
          <a:stretch/>
        </p:blipFill>
        <p:spPr>
          <a:xfrm>
            <a:off x="434910" y="382108"/>
            <a:ext cx="1472244" cy="2720505"/>
          </a:xfrm>
          <a:prstGeom prst="rect">
            <a:avLst/>
          </a:prstGeom>
        </p:spPr>
      </p:pic>
      <p:pic>
        <p:nvPicPr>
          <p:cNvPr id="5" name="image10.png" descr="Diagram&#10;&#10;Description automatically generated">
            <a:extLst>
              <a:ext uri="{FF2B5EF4-FFF2-40B4-BE49-F238E27FC236}">
                <a16:creationId xmlns:a16="http://schemas.microsoft.com/office/drawing/2014/main" id="{A82CD954-7E13-7B48-E390-C8EAA4359A24}"/>
              </a:ext>
            </a:extLst>
          </p:cNvPr>
          <p:cNvPicPr>
            <a:picLocks noChangeAspect="1"/>
          </p:cNvPicPr>
          <p:nvPr/>
        </p:nvPicPr>
        <p:blipFill rotWithShape="1">
          <a:blip r:embed="rId2"/>
          <a:srcRect l="23018" t="51129" r="72414" b="32718"/>
          <a:stretch/>
        </p:blipFill>
        <p:spPr>
          <a:xfrm rot="1376343">
            <a:off x="1838632" y="1040451"/>
            <a:ext cx="1472244" cy="2720505"/>
          </a:xfrm>
          <a:prstGeom prst="rect">
            <a:avLst/>
          </a:prstGeom>
        </p:spPr>
      </p:pic>
      <p:pic>
        <p:nvPicPr>
          <p:cNvPr id="6" name="image10.png" descr="Diagram&#10;&#10;Description automatically generated">
            <a:extLst>
              <a:ext uri="{FF2B5EF4-FFF2-40B4-BE49-F238E27FC236}">
                <a16:creationId xmlns:a16="http://schemas.microsoft.com/office/drawing/2014/main" id="{3EA311DD-9A1B-07FF-5938-E503CAF8FB39}"/>
              </a:ext>
            </a:extLst>
          </p:cNvPr>
          <p:cNvPicPr>
            <a:picLocks noChangeAspect="1"/>
          </p:cNvPicPr>
          <p:nvPr/>
        </p:nvPicPr>
        <p:blipFill rotWithShape="1">
          <a:blip r:embed="rId2"/>
          <a:srcRect l="23018" t="51129" r="72414" b="32718"/>
          <a:stretch/>
        </p:blipFill>
        <p:spPr>
          <a:xfrm rot="2878053">
            <a:off x="2929365" y="2357200"/>
            <a:ext cx="1472244" cy="2720505"/>
          </a:xfrm>
          <a:prstGeom prst="rect">
            <a:avLst/>
          </a:prstGeom>
        </p:spPr>
      </p:pic>
    </p:spTree>
    <p:extLst>
      <p:ext uri="{BB962C8B-B14F-4D97-AF65-F5344CB8AC3E}">
        <p14:creationId xmlns:p14="http://schemas.microsoft.com/office/powerpoint/2010/main" val="3828132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30F742A-9A05-4F88-9659-0947FB635EFA}"/>
              </a:ext>
            </a:extLst>
          </p:cNvPr>
          <p:cNvSpPr/>
          <p:nvPr/>
        </p:nvSpPr>
        <p:spPr>
          <a:xfrm>
            <a:off x="2245158" y="178004"/>
            <a:ext cx="7709136" cy="9144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3600" b="1">
                <a:solidFill>
                  <a:schemeClr val="bg1"/>
                </a:solidFill>
                <a:latin typeface="+mj-lt"/>
              </a:rPr>
              <a:t>Climate Justice and Intersectionality </a:t>
            </a:r>
          </a:p>
        </p:txBody>
      </p:sp>
      <p:sp>
        <p:nvSpPr>
          <p:cNvPr id="16" name="Rectangle: Rounded Corners 15">
            <a:extLst>
              <a:ext uri="{FF2B5EF4-FFF2-40B4-BE49-F238E27FC236}">
                <a16:creationId xmlns:a16="http://schemas.microsoft.com/office/drawing/2014/main" id="{1921CBFA-5B9F-BB1B-41E6-8BD927554D0B}"/>
              </a:ext>
            </a:extLst>
          </p:cNvPr>
          <p:cNvSpPr/>
          <p:nvPr/>
        </p:nvSpPr>
        <p:spPr>
          <a:xfrm>
            <a:off x="390556" y="1572960"/>
            <a:ext cx="5327722" cy="2865487"/>
          </a:xfrm>
          <a:prstGeom prst="roundRect">
            <a:avLst/>
          </a:prstGeom>
          <a:solidFill>
            <a:schemeClr val="bg1"/>
          </a:solidFill>
          <a:ln w="38100">
            <a:solidFill>
              <a:schemeClr val="accent6">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r>
              <a:rPr lang="en-GB">
                <a:solidFill>
                  <a:schemeClr val="tx1"/>
                </a:solidFill>
              </a:rPr>
              <a:t> </a:t>
            </a:r>
            <a:r>
              <a:rPr lang="en-GB" b="1">
                <a:solidFill>
                  <a:schemeClr val="tx1"/>
                </a:solidFill>
              </a:rPr>
              <a:t>Who is most impacted by the climate emergency and often has the least power?</a:t>
            </a:r>
            <a:endParaRPr lang="en-US">
              <a:solidFill>
                <a:schemeClr val="tx1"/>
              </a:solidFill>
            </a:endParaRPr>
          </a:p>
          <a:p>
            <a:pPr algn="ctr">
              <a:lnSpc>
                <a:spcPct val="150000"/>
              </a:lnSpc>
            </a:pPr>
            <a:r>
              <a:rPr lang="en-GB">
                <a:solidFill>
                  <a:schemeClr val="tx1"/>
                </a:solidFill>
              </a:rPr>
              <a:t>Intersectionality is also a feature of those who are impacted most by the climate crisis. </a:t>
            </a:r>
          </a:p>
          <a:p>
            <a:pPr algn="ctr">
              <a:lnSpc>
                <a:spcPct val="150000"/>
              </a:lnSpc>
            </a:pPr>
            <a:r>
              <a:rPr lang="en-GB">
                <a:solidFill>
                  <a:schemeClr val="tx1"/>
                </a:solidFill>
              </a:rPr>
              <a:t>Often those most marginalised and vulnerable lose the most.  </a:t>
            </a:r>
            <a:r>
              <a:rPr lang="en-GB">
                <a:solidFill>
                  <a:srgbClr val="FFFFFF"/>
                </a:solidFill>
              </a:rPr>
              <a:t>omen</a:t>
            </a:r>
            <a:r>
              <a:rPr lang="en-GB"/>
              <a:t> </a:t>
            </a:r>
          </a:p>
        </p:txBody>
      </p:sp>
      <p:grpSp>
        <p:nvGrpSpPr>
          <p:cNvPr id="2" name="Group 1">
            <a:extLst>
              <a:ext uri="{FF2B5EF4-FFF2-40B4-BE49-F238E27FC236}">
                <a16:creationId xmlns:a16="http://schemas.microsoft.com/office/drawing/2014/main" id="{0DEE17F2-A15F-0C62-59B5-F7E946E0E417}"/>
              </a:ext>
            </a:extLst>
          </p:cNvPr>
          <p:cNvGrpSpPr/>
          <p:nvPr/>
        </p:nvGrpSpPr>
        <p:grpSpPr>
          <a:xfrm>
            <a:off x="5992678" y="2194149"/>
            <a:ext cx="5681766" cy="3489170"/>
            <a:chOff x="5992678" y="2194149"/>
            <a:chExt cx="5681766" cy="3489170"/>
          </a:xfrm>
        </p:grpSpPr>
        <p:pic>
          <p:nvPicPr>
            <p:cNvPr id="4" name="Picture 3" descr="A person digging in a field&#10;&#10;AI-generated content may be incorrect.">
              <a:extLst>
                <a:ext uri="{FF2B5EF4-FFF2-40B4-BE49-F238E27FC236}">
                  <a16:creationId xmlns:a16="http://schemas.microsoft.com/office/drawing/2014/main" id="{F2595061-EB77-8217-65B4-D61F2840F3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2678" y="2194149"/>
              <a:ext cx="5681766" cy="3235254"/>
            </a:xfrm>
            <a:prstGeom prst="rect">
              <a:avLst/>
            </a:prstGeom>
          </p:spPr>
        </p:pic>
        <p:sp>
          <p:nvSpPr>
            <p:cNvPr id="5" name="TextBox 4">
              <a:extLst>
                <a:ext uri="{FF2B5EF4-FFF2-40B4-BE49-F238E27FC236}">
                  <a16:creationId xmlns:a16="http://schemas.microsoft.com/office/drawing/2014/main" id="{A1046FED-A94C-19CC-F8CB-A3FFBB4642C2}"/>
                </a:ext>
              </a:extLst>
            </p:cNvPr>
            <p:cNvSpPr txBox="1"/>
            <p:nvPr/>
          </p:nvSpPr>
          <p:spPr>
            <a:xfrm>
              <a:off x="6007510" y="5429403"/>
              <a:ext cx="2699778" cy="253916"/>
            </a:xfrm>
            <a:prstGeom prst="rect">
              <a:avLst/>
            </a:prstGeom>
            <a:noFill/>
          </p:spPr>
          <p:txBody>
            <a:bodyPr wrap="none" rtlCol="0">
              <a:spAutoFit/>
            </a:bodyPr>
            <a:lstStyle/>
            <a:p>
              <a:r>
                <a:rPr lang="en-GB" sz="1050" err="1">
                  <a:solidFill>
                    <a:schemeClr val="bg1"/>
                  </a:solidFill>
                  <a:effectLst/>
                  <a:latin typeface="Aptos" panose="020B0004020202020204" pitchFamily="34" charset="0"/>
                  <a:ea typeface="Aptos" panose="020B0004020202020204" pitchFamily="34" charset="0"/>
                  <a:cs typeface="Times New Roman" panose="02020603050405020304" pitchFamily="18" charset="0"/>
                </a:rPr>
                <a:t>Leopoldino</a:t>
              </a:r>
              <a:r>
                <a:rPr lang="en-GB" sz="1050">
                  <a:solidFill>
                    <a:schemeClr val="bg1"/>
                  </a:solidFill>
                  <a:effectLst/>
                  <a:latin typeface="Aptos" panose="020B0004020202020204" pitchFamily="34" charset="0"/>
                  <a:ea typeface="Aptos" panose="020B0004020202020204" pitchFamily="34" charset="0"/>
                  <a:cs typeface="Times New Roman" panose="02020603050405020304" pitchFamily="18" charset="0"/>
                </a:rPr>
                <a:t> Jeronimo / Kepa / </a:t>
              </a:r>
              <a:r>
                <a:rPr lang="en-GB" sz="1050">
                  <a:solidFill>
                    <a:schemeClr val="bg1"/>
                  </a:solidFill>
                  <a:effectLst/>
                  <a:latin typeface="Aptos" panose="020B0004020202020204" pitchFamily="34" charset="0"/>
                  <a:ea typeface="Aptos" panose="020B0004020202020204" pitchFamily="34" charset="0"/>
                  <a:cs typeface="Times New Roman" panose="02020603050405020304" pitchFamily="18" charset="0"/>
                  <a:hlinkClick r:id="rId4"/>
                </a:rPr>
                <a:t>CC BY-NC 2.0</a:t>
              </a:r>
              <a:endParaRPr lang="en-GB" sz="1050">
                <a:solidFill>
                  <a:schemeClr val="bg1"/>
                </a:solidFill>
              </a:endParaRPr>
            </a:p>
          </p:txBody>
        </p:sp>
      </p:grpSp>
    </p:spTree>
    <p:extLst>
      <p:ext uri="{BB962C8B-B14F-4D97-AF65-F5344CB8AC3E}">
        <p14:creationId xmlns:p14="http://schemas.microsoft.com/office/powerpoint/2010/main" val="220735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4069BDCF-C8E4-4F59-938A-9C7926315AF4}"/>
              </a:ext>
            </a:extLst>
          </p:cNvPr>
          <p:cNvSpPr/>
          <p:nvPr/>
        </p:nvSpPr>
        <p:spPr>
          <a:xfrm>
            <a:off x="509968" y="179336"/>
            <a:ext cx="12017829" cy="3798756"/>
          </a:xfrm>
          <a:prstGeom prst="roundRect">
            <a:avLst/>
          </a:prstGeom>
          <a:noFill/>
          <a:ln w="476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en-GB" sz="3600" b="1">
              <a:latin typeface="+mj-lt"/>
            </a:endParaRPr>
          </a:p>
          <a:p>
            <a:endParaRPr lang="en-GB" sz="3600" b="1">
              <a:latin typeface="+mj-lt"/>
            </a:endParaRPr>
          </a:p>
          <a:p>
            <a:endParaRPr lang="en-GB" sz="3600" b="1">
              <a:latin typeface="+mj-lt"/>
            </a:endParaRPr>
          </a:p>
          <a:p>
            <a:r>
              <a:rPr lang="en-GB" sz="3200" b="1">
                <a:latin typeface="+mj-lt"/>
              </a:rPr>
              <a:t>Climate Justice and Intersectionality:</a:t>
            </a:r>
            <a:endParaRPr lang="en-GB" sz="3200"/>
          </a:p>
          <a:p>
            <a:r>
              <a:rPr lang="en-GB" sz="3200" b="1">
                <a:latin typeface="+mj-lt"/>
              </a:rPr>
              <a:t>An exploration of climate justice through the lens of gender</a:t>
            </a:r>
          </a:p>
          <a:p>
            <a:endParaRPr lang="en-GB" sz="2800" b="1">
              <a:solidFill>
                <a:schemeClr val="bg1"/>
              </a:solidFill>
            </a:endParaRPr>
          </a:p>
          <a:p>
            <a:r>
              <a:rPr lang="en-GB" sz="2800" b="1">
                <a:solidFill>
                  <a:schemeClr val="bg1"/>
                </a:solidFill>
              </a:rPr>
              <a:t>Discuss:</a:t>
            </a:r>
          </a:p>
          <a:p>
            <a:endParaRPr lang="en-GB" sz="2800" b="1" i="1">
              <a:solidFill>
                <a:schemeClr val="bg1"/>
              </a:solidFill>
            </a:endParaRPr>
          </a:p>
          <a:p>
            <a:r>
              <a:rPr lang="en-GB" sz="2800" b="1">
                <a:solidFill>
                  <a:schemeClr val="bg1"/>
                </a:solidFill>
              </a:rPr>
              <a:t>Women are more likely than men to be affected by climate change.</a:t>
            </a:r>
          </a:p>
          <a:p>
            <a:r>
              <a:rPr lang="en-GB" sz="2800" b="1">
                <a:solidFill>
                  <a:schemeClr val="bg1"/>
                </a:solidFill>
              </a:rPr>
              <a:t>Consider how, in what contexts and why this might be the case?</a:t>
            </a:r>
          </a:p>
          <a:p>
            <a:endParaRPr lang="en-GB" sz="2800" b="1">
              <a:solidFill>
                <a:schemeClr val="bg1"/>
              </a:solidFill>
            </a:endParaRPr>
          </a:p>
          <a:p>
            <a:r>
              <a:rPr lang="en-GB" sz="2800" b="1">
                <a:solidFill>
                  <a:schemeClr val="bg1"/>
                </a:solidFill>
              </a:rPr>
              <a:t>What factors can you identify that might be relevant here?</a:t>
            </a:r>
          </a:p>
          <a:p>
            <a:endParaRPr lang="en-GB" sz="2400" b="1">
              <a:solidFill>
                <a:schemeClr val="bg1"/>
              </a:solidFill>
            </a:endParaRPr>
          </a:p>
          <a:p>
            <a:endParaRPr lang="en-GB" b="1">
              <a:solidFill>
                <a:schemeClr val="bg1"/>
              </a:solidFill>
              <a:cs typeface="Calibri"/>
            </a:endParaRPr>
          </a:p>
        </p:txBody>
      </p:sp>
    </p:spTree>
    <p:extLst>
      <p:ext uri="{BB962C8B-B14F-4D97-AF65-F5344CB8AC3E}">
        <p14:creationId xmlns:p14="http://schemas.microsoft.com/office/powerpoint/2010/main" val="1937242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30F742A-9A05-4F88-9659-0947FB635EFA}"/>
              </a:ext>
            </a:extLst>
          </p:cNvPr>
          <p:cNvSpPr/>
          <p:nvPr/>
        </p:nvSpPr>
        <p:spPr>
          <a:xfrm>
            <a:off x="385366" y="141632"/>
            <a:ext cx="8491251" cy="114619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GB" sz="2800" b="1">
                <a:latin typeface="+mj-lt"/>
              </a:rPr>
              <a:t>Climate Justice and Intersectionality:</a:t>
            </a:r>
          </a:p>
          <a:p>
            <a:r>
              <a:rPr lang="en-GB" sz="2800" b="1">
                <a:latin typeface="+mj-lt"/>
              </a:rPr>
              <a:t>An exploration through the lens of gender</a:t>
            </a:r>
          </a:p>
        </p:txBody>
      </p:sp>
      <p:sp>
        <p:nvSpPr>
          <p:cNvPr id="8" name="Rectangle: Rounded Corners 7">
            <a:extLst>
              <a:ext uri="{FF2B5EF4-FFF2-40B4-BE49-F238E27FC236}">
                <a16:creationId xmlns:a16="http://schemas.microsoft.com/office/drawing/2014/main" id="{AC19F5C2-BAA8-6559-226E-00B7066E5BBA}"/>
              </a:ext>
            </a:extLst>
          </p:cNvPr>
          <p:cNvSpPr/>
          <p:nvPr/>
        </p:nvSpPr>
        <p:spPr>
          <a:xfrm>
            <a:off x="237180" y="1298312"/>
            <a:ext cx="11817167" cy="4655248"/>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l" fontAlgn="base">
              <a:lnSpc>
                <a:spcPct val="150000"/>
              </a:lnSpc>
            </a:pPr>
            <a:endParaRPr lang="en-GB" b="1">
              <a:solidFill>
                <a:schemeClr val="bg1"/>
              </a:solidFill>
            </a:endParaRPr>
          </a:p>
          <a:p>
            <a:pPr marL="285750" indent="-285750" fontAlgn="base">
              <a:lnSpc>
                <a:spcPct val="150000"/>
              </a:lnSpc>
              <a:buFont typeface="Arial" panose="020B0604020202020204" pitchFamily="34" charset="0"/>
              <a:buChar char="•"/>
            </a:pPr>
            <a:r>
              <a:rPr lang="en-GB" sz="2000">
                <a:solidFill>
                  <a:schemeClr val="bg1"/>
                </a:solidFill>
              </a:rPr>
              <a:t>Societal expectations for women to play the roles of </a:t>
            </a:r>
            <a:r>
              <a:rPr lang="en-GB" sz="2000" i="0">
                <a:solidFill>
                  <a:schemeClr val="bg1"/>
                </a:solidFill>
                <a:effectLst/>
              </a:rPr>
              <a:t>primary caregivers and providers of food </a:t>
            </a:r>
            <a:r>
              <a:rPr lang="en-GB" sz="2000" i="0" dirty="0">
                <a:solidFill>
                  <a:schemeClr val="bg1"/>
                </a:solidFill>
                <a:effectLst/>
              </a:rPr>
              <a:t>and fuel make them more vulnerable when flooding and drought </a:t>
            </a:r>
            <a:r>
              <a:rPr lang="en-GB" sz="2000" dirty="0">
                <a:solidFill>
                  <a:schemeClr val="bg1"/>
                </a:solidFill>
              </a:rPr>
              <a:t>occur</a:t>
            </a:r>
          </a:p>
          <a:p>
            <a:pPr marL="285750" indent="-285750" algn="l">
              <a:lnSpc>
                <a:spcPct val="150000"/>
              </a:lnSpc>
              <a:buFont typeface="Arial" panose="020B0604020202020204" pitchFamily="34" charset="0"/>
              <a:buChar char="•"/>
            </a:pPr>
            <a:r>
              <a:rPr lang="en-GB" sz="2000">
                <a:solidFill>
                  <a:schemeClr val="bg1"/>
                </a:solidFill>
              </a:rPr>
              <a:t>Having</a:t>
            </a:r>
            <a:r>
              <a:rPr lang="en-GB" sz="2000">
                <a:solidFill>
                  <a:schemeClr val="bg1"/>
                </a:solidFill>
                <a:ea typeface="+mn-lt"/>
                <a:cs typeface="+mn-lt"/>
              </a:rPr>
              <a:t> to travel further to get fuel or water as local sources damaged or contaminated</a:t>
            </a:r>
            <a:endParaRPr lang="en-GB" sz="2000">
              <a:solidFill>
                <a:schemeClr val="bg1"/>
              </a:solidFill>
            </a:endParaRPr>
          </a:p>
          <a:p>
            <a:pPr marL="285750" indent="-285750">
              <a:lnSpc>
                <a:spcPct val="150000"/>
              </a:lnSpc>
              <a:buFont typeface="Arial" panose="020B0604020202020204" pitchFamily="34" charset="0"/>
              <a:buChar char="•"/>
            </a:pPr>
            <a:r>
              <a:rPr lang="en-GB" sz="2000">
                <a:solidFill>
                  <a:schemeClr val="bg1"/>
                </a:solidFill>
              </a:rPr>
              <a:t>Being taken out of school due to lack of funds/ increased pressure to earn income to support family</a:t>
            </a:r>
          </a:p>
          <a:p>
            <a:pPr marL="285750" indent="-285750">
              <a:lnSpc>
                <a:spcPct val="150000"/>
              </a:lnSpc>
              <a:buFont typeface="Arial" panose="020B0604020202020204" pitchFamily="34" charset="0"/>
              <a:buChar char="•"/>
            </a:pPr>
            <a:r>
              <a:rPr lang="en-GB" sz="2000">
                <a:solidFill>
                  <a:schemeClr val="bg1"/>
                </a:solidFill>
              </a:rPr>
              <a:t>Being</a:t>
            </a:r>
            <a:r>
              <a:rPr lang="en-GB" sz="2000">
                <a:solidFill>
                  <a:schemeClr val="bg1"/>
                </a:solidFill>
                <a:ea typeface="+mn-lt"/>
                <a:cs typeface="+mn-lt"/>
              </a:rPr>
              <a:t> married at an early age (to save money and for dowry)</a:t>
            </a:r>
          </a:p>
          <a:p>
            <a:pPr marL="285750" indent="-285750">
              <a:lnSpc>
                <a:spcPct val="150000"/>
              </a:lnSpc>
              <a:buFont typeface="Arial" panose="020B0604020202020204" pitchFamily="34" charset="0"/>
              <a:buChar char="•"/>
            </a:pPr>
            <a:r>
              <a:rPr lang="en-GB" sz="2000">
                <a:solidFill>
                  <a:schemeClr val="bg1"/>
                </a:solidFill>
                <a:ea typeface="+mn-lt"/>
                <a:cs typeface="+mn-lt"/>
              </a:rPr>
              <a:t>Migration to another country, living in temporary shelter</a:t>
            </a:r>
          </a:p>
          <a:p>
            <a:pPr marL="285750" indent="-285750">
              <a:lnSpc>
                <a:spcPct val="150000"/>
              </a:lnSpc>
              <a:buFont typeface="Arial" panose="020B0604020202020204" pitchFamily="34" charset="0"/>
              <a:buChar char="•"/>
            </a:pPr>
            <a:r>
              <a:rPr lang="en-GB" sz="2000">
                <a:solidFill>
                  <a:schemeClr val="bg1"/>
                </a:solidFill>
                <a:ea typeface="+mn-lt"/>
                <a:cs typeface="+mn-lt"/>
              </a:rPr>
              <a:t>Increase in gender-based violence or sexual harassment</a:t>
            </a:r>
          </a:p>
          <a:p>
            <a:pPr marL="285750" indent="-285750">
              <a:lnSpc>
                <a:spcPct val="150000"/>
              </a:lnSpc>
              <a:buFont typeface="Arial" panose="020B0604020202020204" pitchFamily="34" charset="0"/>
              <a:buChar char="•"/>
            </a:pPr>
            <a:r>
              <a:rPr lang="en-GB" sz="2000">
                <a:solidFill>
                  <a:schemeClr val="bg1"/>
                </a:solidFill>
                <a:ea typeface="+mn-lt"/>
                <a:cs typeface="+mn-lt"/>
              </a:rPr>
              <a:t>Women</a:t>
            </a:r>
            <a:r>
              <a:rPr lang="en-GB" sz="2000">
                <a:solidFill>
                  <a:schemeClr val="bg1"/>
                </a:solidFill>
              </a:rPr>
              <a:t> environmental human rights defenders who work to protect land, water, nature, and communities are putting their lives at risk</a:t>
            </a:r>
          </a:p>
          <a:p>
            <a:pPr algn="l" fontAlgn="base"/>
            <a:endParaRPr lang="en-GB" sz="2000" i="0">
              <a:solidFill>
                <a:schemeClr val="bg1"/>
              </a:solidFill>
              <a:effectLst/>
              <a:latin typeface="VaG Rounded"/>
            </a:endParaRPr>
          </a:p>
          <a:p>
            <a:pPr algn="l" fontAlgn="base"/>
            <a:endParaRPr lang="en-GB" sz="2000" b="0" i="0">
              <a:solidFill>
                <a:schemeClr val="bg1"/>
              </a:solidFill>
              <a:effectLst/>
              <a:latin typeface="VaG Rounded"/>
            </a:endParaRPr>
          </a:p>
        </p:txBody>
      </p:sp>
    </p:spTree>
    <p:extLst>
      <p:ext uri="{BB962C8B-B14F-4D97-AF65-F5344CB8AC3E}">
        <p14:creationId xmlns:p14="http://schemas.microsoft.com/office/powerpoint/2010/main" val="13438672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FD33F50-2A27-4146-A1D8-09839C9D52E0}"/>
              </a:ext>
            </a:extLst>
          </p:cNvPr>
          <p:cNvGrpSpPr/>
          <p:nvPr/>
        </p:nvGrpSpPr>
        <p:grpSpPr>
          <a:xfrm>
            <a:off x="3992114" y="269464"/>
            <a:ext cx="7983572" cy="5494068"/>
            <a:chOff x="3992114" y="269464"/>
            <a:chExt cx="7983572" cy="5494068"/>
          </a:xfrm>
        </p:grpSpPr>
        <p:sp>
          <p:nvSpPr>
            <p:cNvPr id="5" name="TextBox 4">
              <a:extLst>
                <a:ext uri="{FF2B5EF4-FFF2-40B4-BE49-F238E27FC236}">
                  <a16:creationId xmlns:a16="http://schemas.microsoft.com/office/drawing/2014/main" id="{2D617C7C-10C8-2B0E-3765-2A8DFE3E0842}"/>
                </a:ext>
              </a:extLst>
            </p:cNvPr>
            <p:cNvSpPr txBox="1"/>
            <p:nvPr/>
          </p:nvSpPr>
          <p:spPr>
            <a:xfrm>
              <a:off x="4406517" y="269464"/>
              <a:ext cx="7569169" cy="5494068"/>
            </a:xfrm>
            <a:prstGeom prst="rect">
              <a:avLst/>
            </a:prstGeom>
            <a:solidFill>
              <a:schemeClr val="bg1"/>
            </a:solidFill>
          </p:spPr>
          <p:txBody>
            <a:bodyPr wrap="square">
              <a:spAutoFit/>
            </a:bodyPr>
            <a:lstStyle/>
            <a:p>
              <a:pPr algn="l">
                <a:lnSpc>
                  <a:spcPct val="125000"/>
                </a:lnSpc>
              </a:pPr>
              <a:endParaRPr lang="en-GB" sz="1600" b="1" i="0">
                <a:effectLst/>
              </a:endParaRPr>
            </a:p>
            <a:p>
              <a:pPr algn="l">
                <a:lnSpc>
                  <a:spcPct val="125000"/>
                </a:lnSpc>
              </a:pPr>
              <a:r>
                <a:rPr lang="en-GB" sz="2400" b="1" i="0">
                  <a:effectLst/>
                </a:rPr>
                <a:t>When women are displaced, they are at greater risk of violence, including sexual violence</a:t>
              </a:r>
              <a:endParaRPr lang="en-GB" sz="2400" b="1"/>
            </a:p>
            <a:p>
              <a:pPr algn="l">
                <a:lnSpc>
                  <a:spcPct val="125000"/>
                </a:lnSpc>
              </a:pPr>
              <a:endParaRPr lang="en-GB" b="1" i="0">
                <a:effectLst/>
              </a:endParaRPr>
            </a:p>
            <a:p>
              <a:pPr algn="l">
                <a:lnSpc>
                  <a:spcPct val="125000"/>
                </a:lnSpc>
              </a:pPr>
              <a:r>
                <a:rPr lang="en-GB" sz="2400" b="0" i="0">
                  <a:effectLst/>
                  <a:latin typeface="Trebuchet MS" panose="020B0603020202020204" pitchFamily="34" charset="0"/>
                </a:rPr>
                <a:t>“</a:t>
              </a:r>
              <a:r>
                <a:rPr lang="en-GB" sz="2400" b="0" i="1">
                  <a:effectLst/>
                </a:rPr>
                <a:t>While they sleep, wash, bathe or dress in emergency shelters, tents or camps, the risk of sexual violence is a tragic reality of their lives as migrants or refugees... Compounding this is the increased danger of human trafficking, and child, early and forced marriage which women and girls on the move endure.</a:t>
              </a:r>
              <a:r>
                <a:rPr lang="en-GB" sz="2400" b="0" i="1">
                  <a:effectLst/>
                  <a:latin typeface="Trebuchet MS" panose="020B0603020202020204" pitchFamily="34" charset="0"/>
                </a:rPr>
                <a:t>” </a:t>
              </a:r>
            </a:p>
            <a:p>
              <a:pPr algn="l">
                <a:lnSpc>
                  <a:spcPct val="125000"/>
                </a:lnSpc>
              </a:pPr>
              <a:endParaRPr lang="en-GB" sz="1200"/>
            </a:p>
            <a:p>
              <a:pPr algn="l">
                <a:lnSpc>
                  <a:spcPct val="125000"/>
                </a:lnSpc>
              </a:pPr>
              <a:r>
                <a:rPr lang="en-GB" b="0" i="0">
                  <a:effectLst/>
                </a:rPr>
                <a:t> Michelle Bachelet, UN High Commissioner for Human Rights</a:t>
              </a:r>
            </a:p>
            <a:p>
              <a:pPr algn="l">
                <a:lnSpc>
                  <a:spcPct val="125000"/>
                </a:lnSpc>
              </a:pPr>
              <a:endParaRPr lang="en-GB" sz="1600" b="0" i="1">
                <a:effectLst/>
              </a:endParaRPr>
            </a:p>
          </p:txBody>
        </p:sp>
        <p:sp>
          <p:nvSpPr>
            <p:cNvPr id="4" name="Rectangle 3">
              <a:extLst>
                <a:ext uri="{FF2B5EF4-FFF2-40B4-BE49-F238E27FC236}">
                  <a16:creationId xmlns:a16="http://schemas.microsoft.com/office/drawing/2014/main" id="{7D40449C-3C39-6A20-6979-9158447D7440}"/>
                </a:ext>
              </a:extLst>
            </p:cNvPr>
            <p:cNvSpPr/>
            <p:nvPr/>
          </p:nvSpPr>
          <p:spPr>
            <a:xfrm>
              <a:off x="3992114" y="269464"/>
              <a:ext cx="422787" cy="549406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 name="Group 2">
            <a:extLst>
              <a:ext uri="{FF2B5EF4-FFF2-40B4-BE49-F238E27FC236}">
                <a16:creationId xmlns:a16="http://schemas.microsoft.com/office/drawing/2014/main" id="{D7E904E5-022A-7EF2-2876-0A33F782C28B}"/>
              </a:ext>
            </a:extLst>
          </p:cNvPr>
          <p:cNvGrpSpPr/>
          <p:nvPr/>
        </p:nvGrpSpPr>
        <p:grpSpPr>
          <a:xfrm>
            <a:off x="191117" y="269464"/>
            <a:ext cx="4120551" cy="5494068"/>
            <a:chOff x="191117" y="269464"/>
            <a:chExt cx="4120551" cy="5494068"/>
          </a:xfrm>
        </p:grpSpPr>
        <p:pic>
          <p:nvPicPr>
            <p:cNvPr id="1026" name="Picture 2">
              <a:extLst>
                <a:ext uri="{FF2B5EF4-FFF2-40B4-BE49-F238E27FC236}">
                  <a16:creationId xmlns:a16="http://schemas.microsoft.com/office/drawing/2014/main" id="{C940816C-347C-B3B4-B2EE-D24AA68A53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117" y="269464"/>
              <a:ext cx="4120551" cy="549406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09831F9-472C-9AF8-82A9-E1E162EE69DE}"/>
                </a:ext>
              </a:extLst>
            </p:cNvPr>
            <p:cNvSpPr txBox="1"/>
            <p:nvPr/>
          </p:nvSpPr>
          <p:spPr>
            <a:xfrm>
              <a:off x="191117" y="5517311"/>
              <a:ext cx="1492716" cy="246221"/>
            </a:xfrm>
            <a:prstGeom prst="rect">
              <a:avLst/>
            </a:prstGeom>
            <a:noFill/>
          </p:spPr>
          <p:txBody>
            <a:bodyPr wrap="none" rtlCol="0">
              <a:spAutoFit/>
            </a:bodyPr>
            <a:lstStyle/>
            <a:p>
              <a:r>
                <a:rPr lang="en-GB" sz="1000" i="0">
                  <a:solidFill>
                    <a:schemeClr val="bg1"/>
                  </a:solidFill>
                  <a:effectLst/>
                  <a:latin typeface="Roboto Condensed" panose="02000000000000000000" pitchFamily="2" charset="0"/>
                </a:rPr>
                <a:t>Al Jazeera / CC BY-SA 2.0</a:t>
              </a:r>
              <a:endParaRPr lang="en-GB" sz="1000">
                <a:solidFill>
                  <a:schemeClr val="bg1"/>
                </a:solidFill>
              </a:endParaRPr>
            </a:p>
          </p:txBody>
        </p:sp>
      </p:grpSp>
    </p:spTree>
    <p:extLst>
      <p:ext uri="{BB962C8B-B14F-4D97-AF65-F5344CB8AC3E}">
        <p14:creationId xmlns:p14="http://schemas.microsoft.com/office/powerpoint/2010/main" val="27980918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7DFBF-8240-C905-BBD6-B351CA16F3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B3A9B0-B539-46F4-1DEB-2D31A10A1D59}"/>
              </a:ext>
            </a:extLst>
          </p:cNvPr>
          <p:cNvSpPr>
            <a:spLocks noGrp="1"/>
          </p:cNvSpPr>
          <p:nvPr>
            <p:ph type="title" idx="4294967295"/>
          </p:nvPr>
        </p:nvSpPr>
        <p:spPr>
          <a:xfrm>
            <a:off x="462115" y="278823"/>
            <a:ext cx="12280740" cy="1680519"/>
          </a:xfrm>
          <a:prstGeom prst="rect">
            <a:avLst/>
          </a:prstGeom>
        </p:spPr>
        <p:txBody>
          <a:bodyPr lIns="91440" tIns="45720" rIns="91440" bIns="45720" anchor="t">
            <a:noAutofit/>
          </a:bodyPr>
          <a:lstStyle/>
          <a:p>
            <a:r>
              <a:rPr lang="en-GB" b="1">
                <a:solidFill>
                  <a:schemeClr val="bg1"/>
                </a:solidFill>
              </a:rPr>
              <a:t>Identity &amp; intersectionality</a:t>
            </a:r>
            <a:br>
              <a:rPr lang="en-GB" b="1"/>
            </a:br>
            <a:br>
              <a:rPr lang="en-GB" b="1"/>
            </a:br>
            <a:br>
              <a:rPr lang="en-GB" b="1"/>
            </a:br>
            <a:endParaRPr lang="en-GB" b="1">
              <a:solidFill>
                <a:schemeClr val="bg1"/>
              </a:solidFill>
            </a:endParaRPr>
          </a:p>
        </p:txBody>
      </p:sp>
      <p:pic>
        <p:nvPicPr>
          <p:cNvPr id="8" name="image10.png" descr="Diagram&#10;&#10;Description automatically generated">
            <a:extLst>
              <a:ext uri="{FF2B5EF4-FFF2-40B4-BE49-F238E27FC236}">
                <a16:creationId xmlns:a16="http://schemas.microsoft.com/office/drawing/2014/main" id="{C61275E9-4D72-525B-97D8-D7826608FB98}"/>
              </a:ext>
            </a:extLst>
          </p:cNvPr>
          <p:cNvPicPr>
            <a:picLocks noChangeAspect="1"/>
          </p:cNvPicPr>
          <p:nvPr/>
        </p:nvPicPr>
        <p:blipFill rotWithShape="1">
          <a:blip r:embed="rId2"/>
          <a:srcRect l="1" t="20077" r="44984" b="573"/>
          <a:stretch/>
        </p:blipFill>
        <p:spPr>
          <a:xfrm>
            <a:off x="6693927" y="1118893"/>
            <a:ext cx="4924428" cy="3711146"/>
          </a:xfrm>
          <a:prstGeom prst="rect">
            <a:avLst/>
          </a:prstGeom>
        </p:spPr>
      </p:pic>
      <p:sp>
        <p:nvSpPr>
          <p:cNvPr id="14" name="TextBox 13">
            <a:extLst>
              <a:ext uri="{FF2B5EF4-FFF2-40B4-BE49-F238E27FC236}">
                <a16:creationId xmlns:a16="http://schemas.microsoft.com/office/drawing/2014/main" id="{E65855C5-01BD-E6AD-9C7C-6FA55A1D5587}"/>
              </a:ext>
            </a:extLst>
          </p:cNvPr>
          <p:cNvSpPr txBox="1"/>
          <p:nvPr/>
        </p:nvSpPr>
        <p:spPr>
          <a:xfrm>
            <a:off x="462115" y="1483393"/>
            <a:ext cx="6232966" cy="2739211"/>
          </a:xfrm>
          <a:prstGeom prst="rect">
            <a:avLst/>
          </a:prstGeom>
          <a:noFill/>
        </p:spPr>
        <p:txBody>
          <a:bodyPr wrap="square" lIns="91440" tIns="45720" rIns="91440" bIns="45720" anchor="t">
            <a:spAutoFit/>
          </a:bodyPr>
          <a:lstStyle/>
          <a:p>
            <a:r>
              <a:rPr lang="en-GB" sz="2400">
                <a:solidFill>
                  <a:schemeClr val="bg1"/>
                </a:solidFill>
              </a:rPr>
              <a:t>What are the other aspects of identity can you identify that,</a:t>
            </a:r>
            <a:r>
              <a:rPr lang="en-GB" sz="2400" b="1">
                <a:solidFill>
                  <a:schemeClr val="bg1"/>
                </a:solidFill>
              </a:rPr>
              <a:t> combined with gende</a:t>
            </a:r>
            <a:r>
              <a:rPr lang="en-GB" sz="2400">
                <a:solidFill>
                  <a:schemeClr val="bg1"/>
                </a:solidFill>
              </a:rPr>
              <a:t>r, would increase women's vulnerability to the impacts of climate change?</a:t>
            </a:r>
            <a:endParaRPr lang="en-US" sz="2400">
              <a:solidFill>
                <a:schemeClr val="bg1"/>
              </a:solidFill>
            </a:endParaRPr>
          </a:p>
          <a:p>
            <a:endParaRPr lang="en-GB" sz="2800">
              <a:solidFill>
                <a:schemeClr val="bg1"/>
              </a:solidFill>
            </a:endParaRPr>
          </a:p>
          <a:p>
            <a:r>
              <a:rPr lang="en-GB" sz="2400">
                <a:solidFill>
                  <a:schemeClr val="bg1"/>
                </a:solidFill>
              </a:rPr>
              <a:t>Share, explain and discuss your ideas</a:t>
            </a:r>
          </a:p>
          <a:p>
            <a:endParaRPr lang="en-GB" sz="2400">
              <a:solidFill>
                <a:schemeClr val="bg1"/>
              </a:solidFill>
            </a:endParaRPr>
          </a:p>
        </p:txBody>
      </p:sp>
    </p:spTree>
    <p:extLst>
      <p:ext uri="{BB962C8B-B14F-4D97-AF65-F5344CB8AC3E}">
        <p14:creationId xmlns:p14="http://schemas.microsoft.com/office/powerpoint/2010/main" val="1090721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8E62F-8655-079B-1508-33E7F1B7A89F}"/>
            </a:ext>
          </a:extLst>
        </p:cNvPr>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3D2A527E-06C1-DFD5-7EBD-A2A4C5042BF9}"/>
              </a:ext>
            </a:extLst>
          </p:cNvPr>
          <p:cNvSpPr/>
          <p:nvPr/>
        </p:nvSpPr>
        <p:spPr>
          <a:xfrm>
            <a:off x="174171" y="1109418"/>
            <a:ext cx="12017829" cy="3966654"/>
          </a:xfrm>
          <a:prstGeom prst="roundRect">
            <a:avLst/>
          </a:prstGeom>
          <a:noFill/>
          <a:ln w="476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GB" sz="3200" b="1">
                <a:latin typeface="+mj-lt"/>
              </a:rPr>
              <a:t>Climate Justice and Intersectionality:</a:t>
            </a:r>
          </a:p>
          <a:p>
            <a:r>
              <a:rPr lang="en-GB" sz="3200" b="1">
                <a:latin typeface="+mj-lt"/>
              </a:rPr>
              <a:t>An exploration of climate justice through the lens of gender</a:t>
            </a:r>
          </a:p>
          <a:p>
            <a:endParaRPr lang="en-GB" sz="2800" b="1">
              <a:solidFill>
                <a:schemeClr val="bg1"/>
              </a:solidFill>
            </a:endParaRPr>
          </a:p>
          <a:p>
            <a:r>
              <a:rPr lang="en-GB" sz="2800" b="1">
                <a:solidFill>
                  <a:schemeClr val="bg1"/>
                </a:solidFill>
              </a:rPr>
              <a:t> </a:t>
            </a:r>
          </a:p>
          <a:p>
            <a:r>
              <a:rPr lang="en-GB" sz="3200">
                <a:solidFill>
                  <a:schemeClr val="bg1"/>
                </a:solidFill>
              </a:rPr>
              <a:t>Now discuss:</a:t>
            </a:r>
          </a:p>
          <a:p>
            <a:endParaRPr lang="en-GB" sz="2400" i="1">
              <a:solidFill>
                <a:schemeClr val="bg1"/>
              </a:solidFill>
            </a:endParaRPr>
          </a:p>
          <a:p>
            <a:r>
              <a:rPr lang="en-GB" sz="3200">
                <a:solidFill>
                  <a:schemeClr val="bg1"/>
                </a:solidFill>
              </a:rPr>
              <a:t>How empowering women may be key to responding to the climate crisis?</a:t>
            </a:r>
          </a:p>
          <a:p>
            <a:endParaRPr lang="en-GB" sz="3200">
              <a:solidFill>
                <a:schemeClr val="bg1"/>
              </a:solidFill>
            </a:endParaRPr>
          </a:p>
          <a:p>
            <a:r>
              <a:rPr lang="en-GB" sz="3200">
                <a:solidFill>
                  <a:schemeClr val="bg1"/>
                </a:solidFill>
              </a:rPr>
              <a:t>What factors can you identify that might be relevant here?</a:t>
            </a:r>
          </a:p>
          <a:p>
            <a:endParaRPr lang="en-GB" sz="2400">
              <a:solidFill>
                <a:schemeClr val="bg1"/>
              </a:solidFill>
            </a:endParaRPr>
          </a:p>
          <a:p>
            <a:endParaRPr lang="en-GB" b="1">
              <a:solidFill>
                <a:schemeClr val="bg1"/>
              </a:solidFill>
              <a:cs typeface="Calibri"/>
            </a:endParaRPr>
          </a:p>
        </p:txBody>
      </p:sp>
    </p:spTree>
    <p:extLst>
      <p:ext uri="{BB962C8B-B14F-4D97-AF65-F5344CB8AC3E}">
        <p14:creationId xmlns:p14="http://schemas.microsoft.com/office/powerpoint/2010/main" val="20008828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439DDE"/>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99B10FD-C88A-5742-9918-4D1352E888ED}"/>
              </a:ext>
            </a:extLst>
          </p:cNvPr>
          <p:cNvSpPr>
            <a:spLocks noGrp="1"/>
          </p:cNvSpPr>
          <p:nvPr>
            <p:ph type="body" sz="quarter" idx="4294967295"/>
          </p:nvPr>
        </p:nvSpPr>
        <p:spPr>
          <a:xfrm>
            <a:off x="429586" y="1314365"/>
            <a:ext cx="3474199" cy="4183757"/>
          </a:xfrm>
          <a:prstGeom prst="rect">
            <a:avLst/>
          </a:prstGeom>
          <a:solidFill>
            <a:srgbClr val="8DAB25"/>
          </a:solidFill>
          <a:ln w="57150">
            <a:solidFill>
              <a:schemeClr val="bg1"/>
            </a:solidFill>
          </a:ln>
          <a:effectLst>
            <a:softEdge rad="25400"/>
          </a:effectLst>
        </p:spPr>
        <p:txBody>
          <a:bodyPr lIns="91440" tIns="45720" rIns="91440" bIns="45720" anchor="t">
            <a:normAutofit/>
          </a:bodyPr>
          <a:lstStyle/>
          <a:p>
            <a:pPr marL="0" indent="0">
              <a:lnSpc>
                <a:spcPct val="110000"/>
              </a:lnSpc>
              <a:spcBef>
                <a:spcPts val="600"/>
              </a:spcBef>
              <a:spcAft>
                <a:spcPts val="600"/>
              </a:spcAft>
              <a:buClr>
                <a:schemeClr val="bg1"/>
              </a:buClr>
              <a:buSzPct val="110000"/>
              <a:buNone/>
            </a:pPr>
            <a:r>
              <a:rPr lang="en-US" sz="2400" b="1" dirty="0">
                <a:solidFill>
                  <a:schemeClr val="bg1"/>
                </a:solidFill>
                <a:latin typeface="VAG Rounded"/>
              </a:rPr>
              <a:t>Workshop One:</a:t>
            </a:r>
          </a:p>
          <a:p>
            <a:pPr marL="0" indent="0">
              <a:lnSpc>
                <a:spcPct val="110000"/>
              </a:lnSpc>
              <a:spcBef>
                <a:spcPts val="600"/>
              </a:spcBef>
              <a:spcAft>
                <a:spcPts val="600"/>
              </a:spcAft>
              <a:buClr>
                <a:schemeClr val="bg1"/>
              </a:buClr>
              <a:buSzPct val="110000"/>
              <a:buNone/>
            </a:pPr>
            <a:r>
              <a:rPr lang="en-US" sz="2400" b="1" u="sng" dirty="0">
                <a:solidFill>
                  <a:schemeClr val="bg1"/>
                </a:solidFill>
                <a:latin typeface="VAG Rounded"/>
              </a:rPr>
              <a:t>Climate Justice and Education </a:t>
            </a:r>
          </a:p>
          <a:p>
            <a:pPr marL="0" indent="0">
              <a:lnSpc>
                <a:spcPct val="110000"/>
              </a:lnSpc>
              <a:spcBef>
                <a:spcPts val="600"/>
              </a:spcBef>
              <a:spcAft>
                <a:spcPts val="600"/>
              </a:spcAft>
              <a:buClr>
                <a:schemeClr val="bg1"/>
              </a:buClr>
              <a:buSzPct val="110000"/>
              <a:buNone/>
            </a:pPr>
            <a:r>
              <a:rPr lang="en-US" sz="1800" i="1" dirty="0">
                <a:solidFill>
                  <a:schemeClr val="bg1"/>
                </a:solidFill>
                <a:latin typeface="VAG Rounded"/>
              </a:rPr>
              <a:t>(relevance)</a:t>
            </a:r>
          </a:p>
          <a:p>
            <a:pPr marL="457200" indent="-457200">
              <a:lnSpc>
                <a:spcPct val="110000"/>
              </a:lnSpc>
              <a:spcBef>
                <a:spcPts val="600"/>
              </a:spcBef>
              <a:spcAft>
                <a:spcPts val="600"/>
              </a:spcAft>
              <a:buClr>
                <a:schemeClr val="bg1"/>
              </a:buClr>
              <a:buSzPct val="110000"/>
              <a:buFont typeface="+mj-lt"/>
              <a:buAutoNum type="arabicPeriod"/>
            </a:pPr>
            <a:r>
              <a:rPr lang="en-US" sz="1800" dirty="0">
                <a:solidFill>
                  <a:schemeClr val="bg1"/>
                </a:solidFill>
                <a:latin typeface="VAG Rounded"/>
              </a:rPr>
              <a:t>What does education for climate justice mean? </a:t>
            </a:r>
          </a:p>
          <a:p>
            <a:pPr marL="457200" indent="-457200">
              <a:lnSpc>
                <a:spcPct val="110000"/>
              </a:lnSpc>
              <a:spcBef>
                <a:spcPts val="600"/>
              </a:spcBef>
              <a:spcAft>
                <a:spcPts val="600"/>
              </a:spcAft>
              <a:buClr>
                <a:schemeClr val="bg1"/>
              </a:buClr>
              <a:buSzPct val="110000"/>
              <a:buFont typeface="+mj-lt"/>
              <a:buAutoNum type="arabicPeriod"/>
            </a:pPr>
            <a:r>
              <a:rPr lang="en-US" sz="1800" dirty="0">
                <a:solidFill>
                  <a:schemeClr val="bg1"/>
                </a:solidFill>
                <a:latin typeface="VAG Rounded"/>
              </a:rPr>
              <a:t>How is education for climate justice relevant to teaching? </a:t>
            </a:r>
          </a:p>
        </p:txBody>
      </p:sp>
      <p:sp>
        <p:nvSpPr>
          <p:cNvPr id="9" name="Text Placeholder 8">
            <a:extLst>
              <a:ext uri="{FF2B5EF4-FFF2-40B4-BE49-F238E27FC236}">
                <a16:creationId xmlns:a16="http://schemas.microsoft.com/office/drawing/2014/main" id="{C88E1469-FD2E-C74E-BDAD-D02F6E5B222B}"/>
              </a:ext>
            </a:extLst>
          </p:cNvPr>
          <p:cNvSpPr>
            <a:spLocks noGrp="1"/>
          </p:cNvSpPr>
          <p:nvPr>
            <p:ph type="body" sz="quarter" idx="4294967295"/>
          </p:nvPr>
        </p:nvSpPr>
        <p:spPr>
          <a:xfrm>
            <a:off x="8099921" y="1314368"/>
            <a:ext cx="3610653" cy="4183754"/>
          </a:xfrm>
          <a:prstGeom prst="rect">
            <a:avLst/>
          </a:prstGeom>
          <a:solidFill>
            <a:srgbClr val="8DAB25"/>
          </a:solidFill>
          <a:ln w="57150">
            <a:solidFill>
              <a:schemeClr val="bg1"/>
            </a:solidFill>
          </a:ln>
          <a:effectLst>
            <a:softEdge rad="25400"/>
          </a:effectLst>
        </p:spPr>
        <p:txBody>
          <a:bodyPr lIns="91440" tIns="45720" rIns="91440" bIns="45720" anchor="t">
            <a:noAutofit/>
          </a:bodyPr>
          <a:lstStyle/>
          <a:p>
            <a:pPr marL="0" indent="0">
              <a:lnSpc>
                <a:spcPct val="110000"/>
              </a:lnSpc>
              <a:spcBef>
                <a:spcPts val="600"/>
              </a:spcBef>
              <a:spcAft>
                <a:spcPts val="600"/>
              </a:spcAft>
              <a:buClr>
                <a:schemeClr val="bg1"/>
              </a:buClr>
              <a:buSzPct val="110000"/>
              <a:buNone/>
            </a:pPr>
            <a:r>
              <a:rPr lang="en-US" sz="2400" b="1" dirty="0">
                <a:solidFill>
                  <a:schemeClr val="bg1"/>
                </a:solidFill>
                <a:latin typeface="VAG Rounded"/>
              </a:rPr>
              <a:t>Workshop Three:</a:t>
            </a:r>
          </a:p>
          <a:p>
            <a:pPr marL="0" indent="0">
              <a:lnSpc>
                <a:spcPct val="110000"/>
              </a:lnSpc>
              <a:spcBef>
                <a:spcPts val="600"/>
              </a:spcBef>
              <a:spcAft>
                <a:spcPts val="600"/>
              </a:spcAft>
              <a:buClr>
                <a:schemeClr val="bg1"/>
              </a:buClr>
              <a:buSzPct val="110000"/>
              <a:buNone/>
            </a:pPr>
            <a:r>
              <a:rPr lang="en-US" sz="2400" b="1" u="sng" dirty="0">
                <a:solidFill>
                  <a:schemeClr val="bg1"/>
                </a:solidFill>
                <a:latin typeface="VAG Rounded"/>
              </a:rPr>
              <a:t>Climate Justice in the Classroom</a:t>
            </a:r>
          </a:p>
          <a:p>
            <a:pPr marL="0" indent="0">
              <a:lnSpc>
                <a:spcPct val="110000"/>
              </a:lnSpc>
              <a:spcBef>
                <a:spcPts val="600"/>
              </a:spcBef>
              <a:spcAft>
                <a:spcPts val="600"/>
              </a:spcAft>
              <a:buClr>
                <a:schemeClr val="bg1"/>
              </a:buClr>
              <a:buSzPct val="110000"/>
              <a:buNone/>
            </a:pPr>
            <a:r>
              <a:rPr lang="en-US" sz="1800" i="1" dirty="0">
                <a:solidFill>
                  <a:schemeClr val="bg1"/>
                </a:solidFill>
                <a:latin typeface="VAG Rounded"/>
              </a:rPr>
              <a:t>(application)</a:t>
            </a:r>
          </a:p>
          <a:p>
            <a:pPr marL="457200" indent="-457200">
              <a:lnSpc>
                <a:spcPct val="110000"/>
              </a:lnSpc>
              <a:spcBef>
                <a:spcPts val="600"/>
              </a:spcBef>
              <a:spcAft>
                <a:spcPts val="600"/>
              </a:spcAft>
              <a:buClr>
                <a:schemeClr val="bg1"/>
              </a:buClr>
              <a:buSzPct val="110000"/>
              <a:buFont typeface="+mj-lt"/>
              <a:buAutoNum type="arabicPeriod"/>
            </a:pPr>
            <a:r>
              <a:rPr lang="en-US" sz="1800" dirty="0">
                <a:solidFill>
                  <a:schemeClr val="bg1"/>
                </a:solidFill>
                <a:latin typeface="VAG Rounded"/>
              </a:rPr>
              <a:t>Where do we see climate justice in the classroom? </a:t>
            </a:r>
          </a:p>
          <a:p>
            <a:pPr marL="457200" indent="-457200">
              <a:lnSpc>
                <a:spcPct val="110000"/>
              </a:lnSpc>
              <a:spcBef>
                <a:spcPts val="600"/>
              </a:spcBef>
              <a:spcAft>
                <a:spcPts val="600"/>
              </a:spcAft>
              <a:buClr>
                <a:schemeClr val="bg1"/>
              </a:buClr>
              <a:buSzPct val="110000"/>
              <a:buFont typeface="+mj-lt"/>
              <a:buAutoNum type="arabicPeriod"/>
            </a:pPr>
            <a:r>
              <a:rPr lang="en-US" sz="1800" dirty="0">
                <a:solidFill>
                  <a:schemeClr val="bg1"/>
                </a:solidFill>
                <a:latin typeface="VAG Rounded"/>
              </a:rPr>
              <a:t>How do we </a:t>
            </a:r>
            <a:r>
              <a:rPr lang="en-GB" sz="1800" dirty="0">
                <a:solidFill>
                  <a:schemeClr val="bg1"/>
                </a:solidFill>
                <a:latin typeface="VAG Rounded"/>
              </a:rPr>
              <a:t>empower young people to act in support of climate justice?  </a:t>
            </a:r>
          </a:p>
          <a:p>
            <a:pPr marL="457200" indent="-457200">
              <a:spcBef>
                <a:spcPts val="600"/>
              </a:spcBef>
              <a:buClr>
                <a:schemeClr val="bg1"/>
              </a:buClr>
              <a:buFont typeface="+mj-lt"/>
              <a:buAutoNum type="arabicPeriod"/>
            </a:pPr>
            <a:endParaRPr lang="en-US" sz="1800">
              <a:solidFill>
                <a:schemeClr val="bg1"/>
              </a:solidFill>
              <a:latin typeface="VAG Rounded" panose="02000403040000020004" pitchFamily="2" charset="0"/>
            </a:endParaRPr>
          </a:p>
        </p:txBody>
      </p:sp>
      <p:sp>
        <p:nvSpPr>
          <p:cNvPr id="11" name="Text Placeholder 10">
            <a:extLst>
              <a:ext uri="{FF2B5EF4-FFF2-40B4-BE49-F238E27FC236}">
                <a16:creationId xmlns:a16="http://schemas.microsoft.com/office/drawing/2014/main" id="{40DBC905-2379-C54D-A2DA-AB84629759CD}"/>
              </a:ext>
            </a:extLst>
          </p:cNvPr>
          <p:cNvSpPr>
            <a:spLocks noGrp="1"/>
          </p:cNvSpPr>
          <p:nvPr>
            <p:ph type="body" sz="quarter" idx="4294967295"/>
          </p:nvPr>
        </p:nvSpPr>
        <p:spPr>
          <a:xfrm>
            <a:off x="4196527" y="1314365"/>
            <a:ext cx="3610652" cy="4183758"/>
          </a:xfrm>
          <a:prstGeom prst="rect">
            <a:avLst/>
          </a:prstGeom>
          <a:solidFill>
            <a:srgbClr val="8DAB25"/>
          </a:solidFill>
          <a:ln w="57150">
            <a:solidFill>
              <a:schemeClr val="bg1"/>
            </a:solidFill>
          </a:ln>
          <a:effectLst>
            <a:softEdge rad="25400"/>
          </a:effectLst>
        </p:spPr>
        <p:txBody>
          <a:bodyPr lIns="91440" tIns="45720" rIns="91440" bIns="45720" anchor="t">
            <a:normAutofit/>
          </a:bodyPr>
          <a:lstStyle/>
          <a:p>
            <a:pPr marL="0" indent="0">
              <a:lnSpc>
                <a:spcPct val="110000"/>
              </a:lnSpc>
              <a:spcBef>
                <a:spcPts val="600"/>
              </a:spcBef>
              <a:spcAft>
                <a:spcPts val="600"/>
              </a:spcAft>
              <a:buClr>
                <a:schemeClr val="bg1"/>
              </a:buClr>
              <a:buSzPct val="110000"/>
              <a:buNone/>
            </a:pPr>
            <a:r>
              <a:rPr lang="en-US" sz="2400" b="1" dirty="0">
                <a:solidFill>
                  <a:schemeClr val="bg1"/>
                </a:solidFill>
                <a:latin typeface="VAG Rounded"/>
              </a:rPr>
              <a:t>Workshop Two:</a:t>
            </a:r>
          </a:p>
          <a:p>
            <a:pPr marL="0" indent="0">
              <a:lnSpc>
                <a:spcPct val="110000"/>
              </a:lnSpc>
              <a:spcBef>
                <a:spcPts val="600"/>
              </a:spcBef>
              <a:spcAft>
                <a:spcPts val="600"/>
              </a:spcAft>
              <a:buClr>
                <a:schemeClr val="bg1"/>
              </a:buClr>
              <a:buSzPct val="110000"/>
              <a:buNone/>
            </a:pPr>
            <a:r>
              <a:rPr lang="en-US" sz="2400" b="1" u="sng" dirty="0">
                <a:solidFill>
                  <a:schemeClr val="bg1"/>
                </a:solidFill>
                <a:latin typeface="VAG Rounded"/>
              </a:rPr>
              <a:t>Climate Justice and Intersectionality</a:t>
            </a:r>
          </a:p>
          <a:p>
            <a:pPr marL="0" indent="0">
              <a:lnSpc>
                <a:spcPct val="110000"/>
              </a:lnSpc>
              <a:spcBef>
                <a:spcPts val="600"/>
              </a:spcBef>
              <a:spcAft>
                <a:spcPts val="600"/>
              </a:spcAft>
              <a:buClr>
                <a:schemeClr val="bg1"/>
              </a:buClr>
              <a:buSzPct val="110000"/>
              <a:buNone/>
            </a:pPr>
            <a:r>
              <a:rPr lang="en-US" sz="1800" i="1" dirty="0">
                <a:solidFill>
                  <a:schemeClr val="bg1"/>
                </a:solidFill>
                <a:latin typeface="VAG Rounded"/>
              </a:rPr>
              <a:t>(understanding)</a:t>
            </a:r>
          </a:p>
          <a:p>
            <a:pPr marL="457200" indent="-457200">
              <a:lnSpc>
                <a:spcPct val="110000"/>
              </a:lnSpc>
              <a:spcBef>
                <a:spcPts val="600"/>
              </a:spcBef>
              <a:spcAft>
                <a:spcPts val="600"/>
              </a:spcAft>
              <a:buClr>
                <a:schemeClr val="bg1"/>
              </a:buClr>
              <a:buSzPct val="110000"/>
              <a:buFont typeface="+mj-lt"/>
              <a:buAutoNum type="arabicPeriod"/>
            </a:pPr>
            <a:r>
              <a:rPr lang="en-US" sz="1800" dirty="0">
                <a:solidFill>
                  <a:schemeClr val="bg1"/>
                </a:solidFill>
                <a:latin typeface="VAG Rounded"/>
              </a:rPr>
              <a:t>What is the link between intersectionality and climate justice? </a:t>
            </a:r>
          </a:p>
          <a:p>
            <a:pPr marL="457200" indent="-457200">
              <a:lnSpc>
                <a:spcPct val="110000"/>
              </a:lnSpc>
              <a:spcBef>
                <a:spcPts val="600"/>
              </a:spcBef>
              <a:spcAft>
                <a:spcPts val="600"/>
              </a:spcAft>
              <a:buClr>
                <a:schemeClr val="bg1"/>
              </a:buClr>
              <a:buSzPct val="110000"/>
              <a:buFont typeface="+mj-lt"/>
              <a:buAutoNum type="arabicPeriod"/>
            </a:pPr>
            <a:r>
              <a:rPr lang="en-US" sz="1800" dirty="0">
                <a:solidFill>
                  <a:schemeClr val="bg1"/>
                </a:solidFill>
                <a:latin typeface="VAG Rounded"/>
              </a:rPr>
              <a:t>What does climate justice look like on a global level? </a:t>
            </a:r>
          </a:p>
          <a:p>
            <a:pPr marL="457200" indent="-457200">
              <a:spcBef>
                <a:spcPts val="600"/>
              </a:spcBef>
              <a:buClr>
                <a:schemeClr val="bg1"/>
              </a:buClr>
              <a:buFont typeface="+mj-lt"/>
              <a:buAutoNum type="arabicPeriod"/>
            </a:pPr>
            <a:endParaRPr lang="en-US" sz="1800">
              <a:solidFill>
                <a:schemeClr val="bg1"/>
              </a:solidFill>
              <a:latin typeface="VAG Rounded" panose="02000403040000020004" pitchFamily="2" charset="0"/>
            </a:endParaRPr>
          </a:p>
        </p:txBody>
      </p:sp>
      <p:sp>
        <p:nvSpPr>
          <p:cNvPr id="7" name="Rectangle: Rounded Corners 6">
            <a:extLst>
              <a:ext uri="{FF2B5EF4-FFF2-40B4-BE49-F238E27FC236}">
                <a16:creationId xmlns:a16="http://schemas.microsoft.com/office/drawing/2014/main" id="{9FFC29EF-E21F-4D70-BE47-11CD9B0E33A7}"/>
              </a:ext>
            </a:extLst>
          </p:cNvPr>
          <p:cNvSpPr/>
          <p:nvPr/>
        </p:nvSpPr>
        <p:spPr>
          <a:xfrm>
            <a:off x="171679" y="325949"/>
            <a:ext cx="11822725" cy="65049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latin typeface="VAG Rounded" panose="02000403040000020004" pitchFamily="2" charset="0"/>
              </a:rPr>
              <a:t>The Three Teach Climate Justice Sessions</a:t>
            </a:r>
            <a:endParaRPr lang="en-GB" sz="3600">
              <a:solidFill>
                <a:schemeClr val="tx1"/>
              </a:solidFill>
              <a:latin typeface="VAG Rounded" panose="02000403040000020004" pitchFamily="2" charset="0"/>
            </a:endParaRPr>
          </a:p>
        </p:txBody>
      </p:sp>
    </p:spTree>
    <p:extLst>
      <p:ext uri="{BB962C8B-B14F-4D97-AF65-F5344CB8AC3E}">
        <p14:creationId xmlns:p14="http://schemas.microsoft.com/office/powerpoint/2010/main" val="1413227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500"/>
                                        <p:tgtEl>
                                          <p:spTgt spid="5">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500"/>
                                        <p:tgtEl>
                                          <p:spTgt spid="5">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bg/>
                                          </p:spTgt>
                                        </p:tgtEl>
                                        <p:attrNameLst>
                                          <p:attrName>style.visibility</p:attrName>
                                        </p:attrNameLst>
                                      </p:cBhvr>
                                      <p:to>
                                        <p:strVal val="visible"/>
                                      </p:to>
                                    </p:set>
                                    <p:anim calcmode="lin" valueType="num">
                                      <p:cBhvr additive="base">
                                        <p:cTn id="2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1">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calcmode="lin" valueType="num">
                                      <p:cBhvr additive="base">
                                        <p:cTn id="3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
                                            <p:txEl>
                                              <p:pRg st="1" end="1"/>
                                            </p:txEl>
                                          </p:spTgt>
                                        </p:tgtEl>
                                        <p:attrNameLst>
                                          <p:attrName>style.visibility</p:attrName>
                                        </p:attrNameLst>
                                      </p:cBhvr>
                                      <p:to>
                                        <p:strVal val="visible"/>
                                      </p:to>
                                    </p:set>
                                    <p:anim calcmode="lin" valueType="num">
                                      <p:cBhvr additive="base">
                                        <p:cTn id="35"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1">
                                            <p:txEl>
                                              <p:pRg st="1" end="1"/>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xEl>
                                              <p:pRg st="2" end="2"/>
                                            </p:txEl>
                                          </p:spTgt>
                                        </p:tgtEl>
                                        <p:attrNameLst>
                                          <p:attrName>style.visibility</p:attrName>
                                        </p:attrNameLst>
                                      </p:cBhvr>
                                      <p:to>
                                        <p:strVal val="visible"/>
                                      </p:to>
                                    </p:set>
                                    <p:anim calcmode="lin" valueType="num">
                                      <p:cBhvr additive="base">
                                        <p:cTn id="39"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1">
                                            <p:txEl>
                                              <p:pRg st="2" end="2"/>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xEl>
                                              <p:pRg st="3" end="3"/>
                                            </p:txEl>
                                          </p:spTgt>
                                        </p:tgtEl>
                                        <p:attrNameLst>
                                          <p:attrName>style.visibility</p:attrName>
                                        </p:attrNameLst>
                                      </p:cBhvr>
                                      <p:to>
                                        <p:strVal val="visible"/>
                                      </p:to>
                                    </p:set>
                                    <p:anim calcmode="lin" valueType="num">
                                      <p:cBhvr additive="base">
                                        <p:cTn id="43" dur="500" fill="hold"/>
                                        <p:tgtEl>
                                          <p:spTgt spid="11">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
                                            <p:txEl>
                                              <p:pRg st="3" end="3"/>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
                                            <p:txEl>
                                              <p:pRg st="4" end="4"/>
                                            </p:txEl>
                                          </p:spTgt>
                                        </p:tgtEl>
                                        <p:attrNameLst>
                                          <p:attrName>style.visibility</p:attrName>
                                        </p:attrNameLst>
                                      </p:cBhvr>
                                      <p:to>
                                        <p:strVal val="visible"/>
                                      </p:to>
                                    </p:set>
                                    <p:anim calcmode="lin" valueType="num">
                                      <p:cBhvr additive="base">
                                        <p:cTn id="47" dur="500" fill="hold"/>
                                        <p:tgtEl>
                                          <p:spTgt spid="11">
                                            <p:txEl>
                                              <p:pRg st="4" end="4"/>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9">
                                            <p:bg/>
                                          </p:spTgt>
                                        </p:tgtEl>
                                        <p:attrNameLst>
                                          <p:attrName>style.visibility</p:attrName>
                                        </p:attrNameLst>
                                      </p:cBhvr>
                                      <p:to>
                                        <p:strVal val="visible"/>
                                      </p:to>
                                    </p:set>
                                    <p:anim calcmode="lin" valueType="num">
                                      <p:cBhvr additive="base">
                                        <p:cTn id="53" dur="500" fill="hold"/>
                                        <p:tgtEl>
                                          <p:spTgt spid="9">
                                            <p:bg/>
                                          </p:spTgt>
                                        </p:tgtEl>
                                        <p:attrNameLst>
                                          <p:attrName>ppt_x</p:attrName>
                                        </p:attrNameLst>
                                      </p:cBhvr>
                                      <p:tavLst>
                                        <p:tav tm="0">
                                          <p:val>
                                            <p:strVal val="#ppt_x"/>
                                          </p:val>
                                        </p:tav>
                                        <p:tav tm="100000">
                                          <p:val>
                                            <p:strVal val="#ppt_x"/>
                                          </p:val>
                                        </p:tav>
                                      </p:tavLst>
                                    </p:anim>
                                    <p:anim calcmode="lin" valueType="num">
                                      <p:cBhvr additive="base">
                                        <p:cTn id="54" dur="500" fill="hold"/>
                                        <p:tgtEl>
                                          <p:spTgt spid="9">
                                            <p:bg/>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9">
                                            <p:txEl>
                                              <p:pRg st="0" end="0"/>
                                            </p:txEl>
                                          </p:spTgt>
                                        </p:tgtEl>
                                        <p:attrNameLst>
                                          <p:attrName>style.visibility</p:attrName>
                                        </p:attrNameLst>
                                      </p:cBhvr>
                                      <p:to>
                                        <p:strVal val="visible"/>
                                      </p:to>
                                    </p:set>
                                    <p:anim calcmode="lin" valueType="num">
                                      <p:cBhvr additive="base">
                                        <p:cTn id="5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9">
                                            <p:txEl>
                                              <p:pRg st="0" end="0"/>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9">
                                            <p:txEl>
                                              <p:pRg st="1" end="1"/>
                                            </p:txEl>
                                          </p:spTgt>
                                        </p:tgtEl>
                                        <p:attrNameLst>
                                          <p:attrName>style.visibility</p:attrName>
                                        </p:attrNameLst>
                                      </p:cBhvr>
                                      <p:to>
                                        <p:strVal val="visible"/>
                                      </p:to>
                                    </p:set>
                                    <p:anim calcmode="lin" valueType="num">
                                      <p:cBhvr additive="base">
                                        <p:cTn id="61"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9">
                                            <p:txEl>
                                              <p:pRg st="1" end="1"/>
                                            </p:txEl>
                                          </p:spTgt>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9">
                                            <p:txEl>
                                              <p:pRg st="2" end="2"/>
                                            </p:txEl>
                                          </p:spTgt>
                                        </p:tgtEl>
                                        <p:attrNameLst>
                                          <p:attrName>style.visibility</p:attrName>
                                        </p:attrNameLst>
                                      </p:cBhvr>
                                      <p:to>
                                        <p:strVal val="visible"/>
                                      </p:to>
                                    </p:set>
                                    <p:anim calcmode="lin" valueType="num">
                                      <p:cBhvr additive="base">
                                        <p:cTn id="65"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9">
                                            <p:txEl>
                                              <p:pRg st="2" end="2"/>
                                            </p:txEl>
                                          </p:spTgt>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9">
                                            <p:txEl>
                                              <p:pRg st="3" end="3"/>
                                            </p:txEl>
                                          </p:spTgt>
                                        </p:tgtEl>
                                        <p:attrNameLst>
                                          <p:attrName>style.visibility</p:attrName>
                                        </p:attrNameLst>
                                      </p:cBhvr>
                                      <p:to>
                                        <p:strVal val="visible"/>
                                      </p:to>
                                    </p:set>
                                    <p:anim calcmode="lin" valueType="num">
                                      <p:cBhvr additive="base">
                                        <p:cTn id="69"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9">
                                            <p:txEl>
                                              <p:pRg st="3" end="3"/>
                                            </p:txEl>
                                          </p:spTgt>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9">
                                            <p:txEl>
                                              <p:pRg st="4" end="4"/>
                                            </p:txEl>
                                          </p:spTgt>
                                        </p:tgtEl>
                                        <p:attrNameLst>
                                          <p:attrName>style.visibility</p:attrName>
                                        </p:attrNameLst>
                                      </p:cBhvr>
                                      <p:to>
                                        <p:strVal val="visible"/>
                                      </p:to>
                                    </p:set>
                                    <p:anim calcmode="lin" valueType="num">
                                      <p:cBhvr additive="base">
                                        <p:cTn id="73"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9" grpId="0" uiExpand="1" build="p" animBg="1"/>
      <p:bldP spid="11" grpId="0" uiExpand="1"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30F742A-9A05-4F88-9659-0947FB635EFA}"/>
              </a:ext>
            </a:extLst>
          </p:cNvPr>
          <p:cNvSpPr/>
          <p:nvPr/>
        </p:nvSpPr>
        <p:spPr>
          <a:xfrm>
            <a:off x="283451" y="-2044"/>
            <a:ext cx="7091615" cy="1716548"/>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l" fontAlgn="base"/>
            <a:r>
              <a:rPr lang="en-GB" sz="2800" b="1" i="0">
                <a:solidFill>
                  <a:schemeClr val="bg1"/>
                </a:solidFill>
                <a:effectLst/>
                <a:latin typeface="+mj-lt"/>
              </a:rPr>
              <a:t> </a:t>
            </a:r>
            <a:r>
              <a:rPr lang="en-GB" sz="2400" b="1" i="0">
                <a:solidFill>
                  <a:schemeClr val="bg1"/>
                </a:solidFill>
                <a:effectLst/>
                <a:latin typeface="+mj-lt"/>
              </a:rPr>
              <a:t>One increasingly popular and well evidenced view is that women are crucial to the future and are the  key to solving the climate crisis</a:t>
            </a:r>
          </a:p>
        </p:txBody>
      </p:sp>
      <p:sp>
        <p:nvSpPr>
          <p:cNvPr id="8" name="Rectangle: Rounded Corners 7">
            <a:extLst>
              <a:ext uri="{FF2B5EF4-FFF2-40B4-BE49-F238E27FC236}">
                <a16:creationId xmlns:a16="http://schemas.microsoft.com/office/drawing/2014/main" id="{AC19F5C2-BAA8-6559-226E-00B7066E5BBA}"/>
              </a:ext>
            </a:extLst>
          </p:cNvPr>
          <p:cNvSpPr/>
          <p:nvPr/>
        </p:nvSpPr>
        <p:spPr>
          <a:xfrm>
            <a:off x="412603" y="1852482"/>
            <a:ext cx="6617461" cy="3583459"/>
          </a:xfrm>
          <a:prstGeom prst="roundRect">
            <a:avLst/>
          </a:prstGeom>
          <a:solidFill>
            <a:schemeClr val="bg1"/>
          </a:solidFill>
          <a:ln w="381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l" fontAlgn="base"/>
            <a:r>
              <a:rPr lang="en-GB" b="1" i="0">
                <a:solidFill>
                  <a:srgbClr val="141414"/>
                </a:solidFill>
                <a:effectLst/>
                <a:latin typeface="+mj-lt"/>
              </a:rPr>
              <a:t>Studies have shown that</a:t>
            </a:r>
          </a:p>
          <a:p>
            <a:endParaRPr lang="en-GB" b="1">
              <a:solidFill>
                <a:srgbClr val="141414"/>
              </a:solidFill>
              <a:latin typeface="+mj-lt"/>
            </a:endParaRPr>
          </a:p>
          <a:p>
            <a:pPr marL="342900" indent="-342900" fontAlgn="base">
              <a:buAutoNum type="arabicPeriod"/>
            </a:pPr>
            <a:r>
              <a:rPr lang="en-GB" b="0" i="0">
                <a:solidFill>
                  <a:srgbClr val="141414"/>
                </a:solidFill>
                <a:effectLst/>
                <a:latin typeface="+mj-lt"/>
              </a:rPr>
              <a:t>Women </a:t>
            </a:r>
            <a:r>
              <a:rPr lang="en-GB">
                <a:solidFill>
                  <a:srgbClr val="141414"/>
                </a:solidFill>
                <a:latin typeface="+mj-lt"/>
              </a:rPr>
              <a:t>in many countries hold the knowledge for environmental stewardship practices and using resources sustainably</a:t>
            </a:r>
            <a:endParaRPr lang="en-GB" b="0" i="0">
              <a:solidFill>
                <a:srgbClr val="141414"/>
              </a:solidFill>
              <a:effectLst/>
              <a:latin typeface="+mj-lt"/>
            </a:endParaRPr>
          </a:p>
          <a:p>
            <a:pPr marL="342900" indent="-342900">
              <a:buAutoNum type="arabicPeriod"/>
            </a:pPr>
            <a:r>
              <a:rPr lang="en-GB" b="0" i="0">
                <a:solidFill>
                  <a:srgbClr val="141414"/>
                </a:solidFill>
                <a:effectLst/>
                <a:latin typeface="+mj-lt"/>
              </a:rPr>
              <a:t>Women </a:t>
            </a:r>
            <a:r>
              <a:rPr lang="en-GB">
                <a:solidFill>
                  <a:srgbClr val="141414"/>
                </a:solidFill>
                <a:latin typeface="+mj-lt"/>
              </a:rPr>
              <a:t>can be better at thinking ahead and collectively</a:t>
            </a:r>
            <a:endParaRPr lang="en-GB"/>
          </a:p>
          <a:p>
            <a:pPr marL="342900" indent="-342900">
              <a:buAutoNum type="arabicPeriod"/>
            </a:pPr>
            <a:r>
              <a:rPr lang="en-GB">
                <a:solidFill>
                  <a:srgbClr val="141414"/>
                </a:solidFill>
                <a:latin typeface="+mj-lt"/>
              </a:rPr>
              <a:t>Women can be better leaders in times of crisis</a:t>
            </a:r>
          </a:p>
          <a:p>
            <a:pPr marL="342900" indent="-342900">
              <a:buAutoNum type="arabicPeriod"/>
            </a:pPr>
            <a:r>
              <a:rPr lang="en-GB">
                <a:solidFill>
                  <a:srgbClr val="141414"/>
                </a:solidFill>
                <a:latin typeface="+mj-lt"/>
              </a:rPr>
              <a:t>Women in power can lead to tougher climate change polices</a:t>
            </a:r>
            <a:endParaRPr lang="en-GB"/>
          </a:p>
          <a:p>
            <a:pPr marL="342900" indent="-342900" fontAlgn="base">
              <a:buAutoNum type="arabicPeriod"/>
            </a:pPr>
            <a:endParaRPr lang="en-GB" b="0" i="0">
              <a:solidFill>
                <a:srgbClr val="141414"/>
              </a:solidFill>
              <a:effectLst/>
              <a:latin typeface="+mj-lt"/>
            </a:endParaRPr>
          </a:p>
        </p:txBody>
      </p:sp>
      <p:grpSp>
        <p:nvGrpSpPr>
          <p:cNvPr id="3" name="Group 2">
            <a:extLst>
              <a:ext uri="{FF2B5EF4-FFF2-40B4-BE49-F238E27FC236}">
                <a16:creationId xmlns:a16="http://schemas.microsoft.com/office/drawing/2014/main" id="{D87D56DA-72A1-45D2-41CD-C9E74A3E8530}"/>
              </a:ext>
            </a:extLst>
          </p:cNvPr>
          <p:cNvGrpSpPr/>
          <p:nvPr/>
        </p:nvGrpSpPr>
        <p:grpSpPr>
          <a:xfrm>
            <a:off x="7443016" y="2402833"/>
            <a:ext cx="4336381" cy="3716052"/>
            <a:chOff x="7443016" y="2402833"/>
            <a:chExt cx="4336381" cy="3716052"/>
          </a:xfrm>
        </p:grpSpPr>
        <p:pic>
          <p:nvPicPr>
            <p:cNvPr id="5" name="Picture 4">
              <a:extLst>
                <a:ext uri="{FF2B5EF4-FFF2-40B4-BE49-F238E27FC236}">
                  <a16:creationId xmlns:a16="http://schemas.microsoft.com/office/drawing/2014/main" id="{A99DB9CA-0607-97E4-550A-8083BDED7EB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6053" y="2402833"/>
              <a:ext cx="4273344" cy="3201006"/>
            </a:xfrm>
            <a:prstGeom prst="rect">
              <a:avLst/>
            </a:prstGeom>
            <a:noFill/>
            <a:ln>
              <a:noFill/>
            </a:ln>
          </p:spPr>
        </p:pic>
        <p:sp>
          <p:nvSpPr>
            <p:cNvPr id="6" name="TextBox 5">
              <a:extLst>
                <a:ext uri="{FF2B5EF4-FFF2-40B4-BE49-F238E27FC236}">
                  <a16:creationId xmlns:a16="http://schemas.microsoft.com/office/drawing/2014/main" id="{54809F0E-EEB1-D040-F222-32AC45FC4BD0}"/>
                </a:ext>
              </a:extLst>
            </p:cNvPr>
            <p:cNvSpPr txBox="1"/>
            <p:nvPr/>
          </p:nvSpPr>
          <p:spPr>
            <a:xfrm>
              <a:off x="7443016" y="5587970"/>
              <a:ext cx="1907895" cy="530915"/>
            </a:xfrm>
            <a:prstGeom prst="rect">
              <a:avLst/>
            </a:prstGeom>
            <a:noFill/>
          </p:spPr>
          <p:txBody>
            <a:bodyPr wrap="none" lIns="91440" tIns="45720" rIns="91440" bIns="45720" rtlCol="0" anchor="t">
              <a:spAutoFit/>
            </a:bodyPr>
            <a:lstStyle/>
            <a:p>
              <a:r>
                <a:rPr lang="en-GB" sz="1050" kern="100" err="1">
                  <a:solidFill>
                    <a:schemeClr val="bg1"/>
                  </a:solidFill>
                  <a:effectLst/>
                  <a:latin typeface="VaG Rounded"/>
                  <a:ea typeface="Aptos" panose="020B0004020202020204" pitchFamily="34" charset="0"/>
                  <a:cs typeface="Times New Roman"/>
                </a:rPr>
                <a:t>Promisha</a:t>
              </a:r>
              <a:r>
                <a:rPr lang="en-GB" sz="1050" kern="100" dirty="0">
                  <a:solidFill>
                    <a:schemeClr val="bg1"/>
                  </a:solidFill>
                  <a:effectLst/>
                  <a:latin typeface="VaG Rounded"/>
                  <a:ea typeface="Aptos" panose="020B0004020202020204" pitchFamily="34" charset="0"/>
                  <a:cs typeface="Times New Roman"/>
                </a:rPr>
                <a:t> Mishra / </a:t>
              </a:r>
              <a:r>
                <a:rPr lang="en-GB" sz="1050" kern="100" dirty="0">
                  <a:solidFill>
                    <a:schemeClr val="bg1"/>
                  </a:solidFill>
                  <a:effectLst/>
                  <a:latin typeface="VaG Rounded"/>
                  <a:ea typeface="Aptos" panose="020B0004020202020204" pitchFamily="34" charset="0"/>
                  <a:cs typeface="Times New Roman"/>
                  <a:hlinkClick r:id="rId4">
                    <a:extLst>
                      <a:ext uri="{A12FA001-AC4F-418D-AE19-62706E023703}">
                        <ahyp:hlinkClr xmlns:ahyp="http://schemas.microsoft.com/office/drawing/2018/hyperlinkcolor" val="tx"/>
                      </a:ext>
                    </a:extLst>
                  </a:hlinkClick>
                </a:rPr>
                <a:t>CC BY-SA 3.0</a:t>
              </a:r>
              <a:endParaRPr lang="en-GB" sz="1050" kern="100">
                <a:solidFill>
                  <a:schemeClr val="bg1"/>
                </a:solidFill>
                <a:effectLst/>
                <a:latin typeface="VaG Rounded"/>
                <a:ea typeface="Aptos" panose="020B0004020202020204" pitchFamily="34" charset="0"/>
                <a:cs typeface="Times New Roman"/>
              </a:endParaRPr>
            </a:p>
            <a:p>
              <a:endParaRPr lang="en-GB" dirty="0">
                <a:solidFill>
                  <a:schemeClr val="bg1"/>
                </a:solidFill>
              </a:endParaRPr>
            </a:p>
          </p:txBody>
        </p:sp>
      </p:grpSp>
      <p:grpSp>
        <p:nvGrpSpPr>
          <p:cNvPr id="9" name="Group 8">
            <a:extLst>
              <a:ext uri="{FF2B5EF4-FFF2-40B4-BE49-F238E27FC236}">
                <a16:creationId xmlns:a16="http://schemas.microsoft.com/office/drawing/2014/main" id="{4929E953-ECAA-D30F-B768-80AFC3D00774}"/>
              </a:ext>
            </a:extLst>
          </p:cNvPr>
          <p:cNvGrpSpPr/>
          <p:nvPr/>
        </p:nvGrpSpPr>
        <p:grpSpPr>
          <a:xfrm>
            <a:off x="8391281" y="256369"/>
            <a:ext cx="3347721" cy="2131660"/>
            <a:chOff x="8391281" y="256369"/>
            <a:chExt cx="3347721" cy="2131660"/>
          </a:xfrm>
        </p:grpSpPr>
        <p:pic>
          <p:nvPicPr>
            <p:cNvPr id="4" name="Picture 3">
              <a:extLst>
                <a:ext uri="{FF2B5EF4-FFF2-40B4-BE49-F238E27FC236}">
                  <a16:creationId xmlns:a16="http://schemas.microsoft.com/office/drawing/2014/main" id="{8BA42AAA-9ECF-E6A3-AE9A-6A0A0455819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00000">
              <a:off x="8663171" y="256369"/>
              <a:ext cx="3075831" cy="2089299"/>
            </a:xfrm>
            <a:prstGeom prst="rect">
              <a:avLst/>
            </a:prstGeom>
            <a:noFill/>
            <a:ln>
              <a:noFill/>
            </a:ln>
          </p:spPr>
        </p:pic>
        <p:sp>
          <p:nvSpPr>
            <p:cNvPr id="7" name="TextBox 6">
              <a:extLst>
                <a:ext uri="{FF2B5EF4-FFF2-40B4-BE49-F238E27FC236}">
                  <a16:creationId xmlns:a16="http://schemas.microsoft.com/office/drawing/2014/main" id="{4F9A125F-B8A9-5898-F8FF-6F52FDBD576F}"/>
                </a:ext>
              </a:extLst>
            </p:cNvPr>
            <p:cNvSpPr txBox="1"/>
            <p:nvPr/>
          </p:nvSpPr>
          <p:spPr>
            <a:xfrm rot="596816">
              <a:off x="8391281" y="2134113"/>
              <a:ext cx="1540806" cy="253916"/>
            </a:xfrm>
            <a:prstGeom prst="rect">
              <a:avLst/>
            </a:prstGeom>
            <a:noFill/>
          </p:spPr>
          <p:txBody>
            <a:bodyPr wrap="none" rtlCol="0">
              <a:spAutoFit/>
            </a:bodyPr>
            <a:lstStyle/>
            <a:p>
              <a:r>
                <a:rPr lang="en-GB" sz="1050">
                  <a:solidFill>
                    <a:schemeClr val="bg1"/>
                  </a:solidFill>
                  <a:effectLst/>
                  <a:latin typeface="Aptos" panose="020B0004020202020204" pitchFamily="34" charset="0"/>
                  <a:ea typeface="Aptos" panose="020B0004020202020204" pitchFamily="34" charset="0"/>
                  <a:cs typeface="Times New Roman" panose="02020603050405020304" pitchFamily="18" charset="0"/>
                </a:rPr>
                <a:t>Nithi Anand / </a:t>
              </a:r>
              <a:r>
                <a:rPr lang="en-GB" sz="1050">
                  <a:solidFill>
                    <a:schemeClr val="bg1"/>
                  </a:solidFill>
                  <a:effectLst/>
                  <a:latin typeface="Aptos" panose="020B0004020202020204" pitchFamily="34" charset="0"/>
                  <a:ea typeface="Aptos" panose="020B0004020202020204" pitchFamily="34" charset="0"/>
                  <a:cs typeface="Times New Roman" panose="02020603050405020304" pitchFamily="18" charset="0"/>
                  <a:hlinkClick r:id="rId6"/>
                </a:rPr>
                <a:t>CC BY 2.0</a:t>
              </a:r>
              <a:endParaRPr lang="en-GB" sz="1050">
                <a:solidFill>
                  <a:schemeClr val="bg1"/>
                </a:solidFill>
              </a:endParaRPr>
            </a:p>
          </p:txBody>
        </p:sp>
      </p:grpSp>
      <p:sp>
        <p:nvSpPr>
          <p:cNvPr id="2" name="TextBox 1">
            <a:extLst>
              <a:ext uri="{FF2B5EF4-FFF2-40B4-BE49-F238E27FC236}">
                <a16:creationId xmlns:a16="http://schemas.microsoft.com/office/drawing/2014/main" id="{B7AA666D-78B5-204A-1D90-3870BE852793}"/>
              </a:ext>
            </a:extLst>
          </p:cNvPr>
          <p:cNvSpPr txBox="1"/>
          <p:nvPr/>
        </p:nvSpPr>
        <p:spPr>
          <a:xfrm>
            <a:off x="710926" y="5261399"/>
            <a:ext cx="6320722"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sz="1400">
              <a:solidFill>
                <a:schemeClr val="bg1"/>
              </a:solidFill>
            </a:endParaRPr>
          </a:p>
          <a:p>
            <a:r>
              <a:rPr lang="en-GB">
                <a:solidFill>
                  <a:schemeClr val="bg1"/>
                </a:solidFill>
              </a:rPr>
              <a:t>For more information about these studies see </a:t>
            </a:r>
            <a:r>
              <a:rPr lang="en-GB">
                <a:solidFill>
                  <a:schemeClr val="bg1"/>
                </a:solidFill>
                <a:hlinkClick r:id="rId7">
                  <a:extLst>
                    <a:ext uri="{A12FA001-AC4F-418D-AE19-62706E023703}">
                      <ahyp:hlinkClr xmlns:ahyp="http://schemas.microsoft.com/office/drawing/2018/hyperlinkcolor" val="tx"/>
                    </a:ext>
                  </a:extLst>
                </a:hlinkClick>
              </a:rPr>
              <a:t>here</a:t>
            </a:r>
            <a:r>
              <a:rPr lang="en-GB">
                <a:solidFill>
                  <a:schemeClr val="bg1"/>
                </a:solidFill>
              </a:rPr>
              <a:t> and </a:t>
            </a:r>
            <a:r>
              <a:rPr lang="en-GB">
                <a:solidFill>
                  <a:schemeClr val="bg1"/>
                </a:solidFill>
                <a:hlinkClick r:id="rId8">
                  <a:extLst>
                    <a:ext uri="{A12FA001-AC4F-418D-AE19-62706E023703}">
                      <ahyp:hlinkClr xmlns:ahyp="http://schemas.microsoft.com/office/drawing/2018/hyperlinkcolor" val="tx"/>
                    </a:ext>
                  </a:extLst>
                </a:hlinkClick>
              </a:rPr>
              <a:t>here</a:t>
            </a:r>
            <a:r>
              <a:rPr lang="en-GB">
                <a:solidFill>
                  <a:schemeClr val="bg1"/>
                </a:solidFill>
              </a:rPr>
              <a:t> </a:t>
            </a:r>
          </a:p>
        </p:txBody>
      </p:sp>
    </p:spTree>
    <p:extLst>
      <p:ext uri="{BB962C8B-B14F-4D97-AF65-F5344CB8AC3E}">
        <p14:creationId xmlns:p14="http://schemas.microsoft.com/office/powerpoint/2010/main" val="36324658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FF3B9528-980D-6818-1DA8-42ECC3655E91}"/>
              </a:ext>
            </a:extLst>
          </p:cNvPr>
          <p:cNvSpPr/>
          <p:nvPr/>
        </p:nvSpPr>
        <p:spPr>
          <a:xfrm>
            <a:off x="1027399" y="131064"/>
            <a:ext cx="10059711" cy="9144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3600" b="1">
                <a:solidFill>
                  <a:schemeClr val="bg1"/>
                </a:solidFill>
                <a:latin typeface="+mj-lt"/>
              </a:rPr>
              <a:t>Climate Justice, Power and Voices in the Debate</a:t>
            </a:r>
          </a:p>
        </p:txBody>
      </p:sp>
      <p:sp>
        <p:nvSpPr>
          <p:cNvPr id="15" name="Rectangle: Rounded Corners 14">
            <a:extLst>
              <a:ext uri="{FF2B5EF4-FFF2-40B4-BE49-F238E27FC236}">
                <a16:creationId xmlns:a16="http://schemas.microsoft.com/office/drawing/2014/main" id="{3618051B-5BDA-ECD1-087C-79120CB845A3}"/>
              </a:ext>
            </a:extLst>
          </p:cNvPr>
          <p:cNvSpPr/>
          <p:nvPr/>
        </p:nvSpPr>
        <p:spPr>
          <a:xfrm>
            <a:off x="486087" y="1453408"/>
            <a:ext cx="3732146" cy="3722869"/>
          </a:xfrm>
          <a:prstGeom prst="roundRect">
            <a:avLst/>
          </a:prstGeom>
          <a:solidFill>
            <a:schemeClr val="bg1"/>
          </a:solidFill>
          <a:ln w="38100">
            <a:solidFill>
              <a:schemeClr val="accent6">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a:solidFill>
                  <a:schemeClr val="tx1"/>
                </a:solidFill>
              </a:rPr>
              <a:t> </a:t>
            </a:r>
            <a:r>
              <a:rPr lang="en-GB" b="1">
                <a:solidFill>
                  <a:schemeClr val="tx1"/>
                </a:solidFill>
              </a:rPr>
              <a:t>Who has power in the climate crisis debate?</a:t>
            </a:r>
            <a:endParaRPr lang="en-US">
              <a:solidFill>
                <a:schemeClr val="tx1"/>
              </a:solidFill>
            </a:endParaRPr>
          </a:p>
          <a:p>
            <a:pPr algn="ctr"/>
            <a:r>
              <a:rPr lang="en-GB" b="1">
                <a:solidFill>
                  <a:schemeClr val="tx1"/>
                </a:solidFill>
              </a:rPr>
              <a:t>The role of activists</a:t>
            </a:r>
            <a:endParaRPr lang="en-GB">
              <a:solidFill>
                <a:schemeClr val="tx1"/>
              </a:solidFill>
            </a:endParaRPr>
          </a:p>
          <a:p>
            <a:pPr algn="ctr"/>
            <a:endParaRPr lang="en-GB" b="1">
              <a:solidFill>
                <a:schemeClr val="tx1"/>
              </a:solidFill>
            </a:endParaRPr>
          </a:p>
          <a:p>
            <a:pPr algn="ctr"/>
            <a:r>
              <a:rPr lang="en-GB">
                <a:solidFill>
                  <a:schemeClr val="tx1"/>
                </a:solidFill>
              </a:rPr>
              <a:t>The idea of Intersectionality impacts those who are represented and listened to in the climate movement and who has most power and influence in the discussions.</a:t>
            </a:r>
          </a:p>
          <a:p>
            <a:pPr algn="ctr"/>
            <a:endParaRPr lang="en-GB">
              <a:solidFill>
                <a:schemeClr val="tx1"/>
              </a:solidFill>
            </a:endParaRPr>
          </a:p>
          <a:p>
            <a:pPr algn="ctr"/>
            <a:r>
              <a:rPr lang="en-GB">
                <a:solidFill>
                  <a:schemeClr val="tx1"/>
                </a:solidFill>
              </a:rPr>
              <a:t>This is improving</a:t>
            </a:r>
          </a:p>
          <a:p>
            <a:pPr algn="ctr"/>
            <a:r>
              <a:rPr lang="en-GB">
                <a:solidFill>
                  <a:schemeClr val="tx1"/>
                </a:solidFill>
              </a:rPr>
              <a:t>but still far from perfect.  </a:t>
            </a:r>
            <a:r>
              <a:rPr lang="en-GB"/>
              <a:t> </a:t>
            </a:r>
          </a:p>
        </p:txBody>
      </p:sp>
      <p:grpSp>
        <p:nvGrpSpPr>
          <p:cNvPr id="3" name="Group 2">
            <a:extLst>
              <a:ext uri="{FF2B5EF4-FFF2-40B4-BE49-F238E27FC236}">
                <a16:creationId xmlns:a16="http://schemas.microsoft.com/office/drawing/2014/main" id="{F92D046E-9BCA-0E47-A547-F2340F4AA421}"/>
              </a:ext>
            </a:extLst>
          </p:cNvPr>
          <p:cNvGrpSpPr/>
          <p:nvPr/>
        </p:nvGrpSpPr>
        <p:grpSpPr>
          <a:xfrm>
            <a:off x="4353048" y="1232558"/>
            <a:ext cx="7715146" cy="4510925"/>
            <a:chOff x="4353048" y="1232558"/>
            <a:chExt cx="7715146" cy="4510925"/>
          </a:xfrm>
        </p:grpSpPr>
        <p:pic>
          <p:nvPicPr>
            <p:cNvPr id="6" name="Content Placeholder 3">
              <a:extLst>
                <a:ext uri="{FF2B5EF4-FFF2-40B4-BE49-F238E27FC236}">
                  <a16:creationId xmlns:a16="http://schemas.microsoft.com/office/drawing/2014/main" id="{EC00975D-2F58-CD57-31E3-76E9DDF7D3D7}"/>
                </a:ext>
              </a:extLst>
            </p:cNvPr>
            <p:cNvPicPr>
              <a:picLocks noChangeAspect="1"/>
            </p:cNvPicPr>
            <p:nvPr/>
          </p:nvPicPr>
          <p:blipFill rotWithShape="1">
            <a:blip r:embed="rId3"/>
            <a:srcRect l="22204" t="17633" r="21123" b="27385"/>
            <a:stretch/>
          </p:blipFill>
          <p:spPr>
            <a:xfrm>
              <a:off x="4353048" y="1232558"/>
              <a:ext cx="7715146" cy="4249314"/>
            </a:xfrm>
            <a:prstGeom prst="rect">
              <a:avLst/>
            </a:prstGeom>
          </p:spPr>
        </p:pic>
        <p:sp>
          <p:nvSpPr>
            <p:cNvPr id="2" name="TextBox 1">
              <a:extLst>
                <a:ext uri="{FF2B5EF4-FFF2-40B4-BE49-F238E27FC236}">
                  <a16:creationId xmlns:a16="http://schemas.microsoft.com/office/drawing/2014/main" id="{86E51B45-12D0-2DD9-AFA0-AB73570E93E3}"/>
                </a:ext>
              </a:extLst>
            </p:cNvPr>
            <p:cNvSpPr txBox="1"/>
            <p:nvPr/>
          </p:nvSpPr>
          <p:spPr>
            <a:xfrm>
              <a:off x="4382066" y="5481873"/>
              <a:ext cx="1582994" cy="261610"/>
            </a:xfrm>
            <a:prstGeom prst="rect">
              <a:avLst/>
            </a:prstGeom>
            <a:noFill/>
          </p:spPr>
          <p:txBody>
            <a:bodyPr wrap="square" lIns="91440" tIns="45720" rIns="91440" bIns="45720" rtlCol="0" anchor="t">
              <a:spAutoFit/>
            </a:bodyPr>
            <a:lstStyle/>
            <a:p>
              <a:r>
                <a:rPr lang="en-GB" sz="1100" dirty="0">
                  <a:solidFill>
                    <a:schemeClr val="bg1"/>
                  </a:solidFill>
                  <a:hlinkClick r:id="rId4">
                    <a:extLst>
                      <a:ext uri="{A12FA001-AC4F-418D-AE19-62706E023703}">
                        <ahyp:hlinkClr xmlns:ahyp="http://schemas.microsoft.com/office/drawing/2018/hyperlinkcolor" val="tx"/>
                      </a:ext>
                    </a:extLst>
                  </a:hlinkClick>
                </a:rPr>
                <a:t>Amnesty</a:t>
              </a:r>
              <a:r>
                <a:rPr lang="en-GB" sz="1100" dirty="0">
                  <a:solidFill>
                    <a:schemeClr val="bg1"/>
                  </a:solidFill>
                </a:rPr>
                <a:t> - 1.4.25</a:t>
              </a:r>
            </a:p>
          </p:txBody>
        </p:sp>
      </p:grpSp>
    </p:spTree>
    <p:extLst>
      <p:ext uri="{BB962C8B-B14F-4D97-AF65-F5344CB8AC3E}">
        <p14:creationId xmlns:p14="http://schemas.microsoft.com/office/powerpoint/2010/main" val="4283204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7">
            <a:extLst>
              <a:ext uri="{FF2B5EF4-FFF2-40B4-BE49-F238E27FC236}">
                <a16:creationId xmlns:a16="http://schemas.microsoft.com/office/drawing/2014/main" id="{18692D72-F204-F71B-FB62-A3E84FCD2FCE}"/>
              </a:ext>
            </a:extLst>
          </p:cNvPr>
          <p:cNvSpPr>
            <a:spLocks noGrp="1"/>
          </p:cNvSpPr>
          <p:nvPr/>
        </p:nvSpPr>
        <p:spPr>
          <a:xfrm>
            <a:off x="275325" y="-544079"/>
            <a:ext cx="6821477" cy="149961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a:solidFill>
                  <a:schemeClr val="bg1"/>
                </a:solidFill>
              </a:rPr>
              <a:t>Voices in the climate debate </a:t>
            </a:r>
          </a:p>
        </p:txBody>
      </p:sp>
      <p:sp>
        <p:nvSpPr>
          <p:cNvPr id="8" name="TextBox 7">
            <a:extLst>
              <a:ext uri="{FF2B5EF4-FFF2-40B4-BE49-F238E27FC236}">
                <a16:creationId xmlns:a16="http://schemas.microsoft.com/office/drawing/2014/main" id="{847BFEB7-ACBF-1963-0BBE-C9B5CF7928B4}"/>
              </a:ext>
            </a:extLst>
          </p:cNvPr>
          <p:cNvSpPr txBox="1"/>
          <p:nvPr/>
        </p:nvSpPr>
        <p:spPr>
          <a:xfrm>
            <a:off x="7869982" y="4487121"/>
            <a:ext cx="3146323" cy="646331"/>
          </a:xfrm>
          <a:prstGeom prst="rect">
            <a:avLst/>
          </a:prstGeom>
          <a:noFill/>
        </p:spPr>
        <p:txBody>
          <a:bodyPr wrap="square" rtlCol="0">
            <a:spAutoFit/>
          </a:bodyPr>
          <a:lstStyle/>
          <a:p>
            <a:pPr algn="ctr"/>
            <a:r>
              <a:rPr lang="en-GB">
                <a:solidFill>
                  <a:schemeClr val="bg1"/>
                </a:solidFill>
              </a:rPr>
              <a:t>Mitzi Jonelle Tan - young Filipino climate justice activist</a:t>
            </a:r>
          </a:p>
        </p:txBody>
      </p:sp>
      <p:grpSp>
        <p:nvGrpSpPr>
          <p:cNvPr id="10" name="Group 9">
            <a:extLst>
              <a:ext uri="{FF2B5EF4-FFF2-40B4-BE49-F238E27FC236}">
                <a16:creationId xmlns:a16="http://schemas.microsoft.com/office/drawing/2014/main" id="{CEC83C33-43DD-9E7B-2840-4A0AE78879B0}"/>
              </a:ext>
            </a:extLst>
          </p:cNvPr>
          <p:cNvGrpSpPr/>
          <p:nvPr/>
        </p:nvGrpSpPr>
        <p:grpSpPr>
          <a:xfrm>
            <a:off x="162674" y="1101874"/>
            <a:ext cx="6483049" cy="3013800"/>
            <a:chOff x="162674" y="1101874"/>
            <a:chExt cx="6483049" cy="3013800"/>
          </a:xfrm>
        </p:grpSpPr>
        <p:pic>
          <p:nvPicPr>
            <p:cNvPr id="2" name="Picture 1">
              <a:extLst>
                <a:ext uri="{FF2B5EF4-FFF2-40B4-BE49-F238E27FC236}">
                  <a16:creationId xmlns:a16="http://schemas.microsoft.com/office/drawing/2014/main" id="{28FF72EC-9216-CD8D-3E89-96325AA0722A}"/>
                </a:ext>
              </a:extLst>
            </p:cNvPr>
            <p:cNvPicPr>
              <a:picLocks noChangeAspect="1"/>
            </p:cNvPicPr>
            <p:nvPr/>
          </p:nvPicPr>
          <p:blipFill rotWithShape="1">
            <a:blip r:embed="rId3"/>
            <a:srcRect l="1857" t="6724" r="3384" b="20945"/>
            <a:stretch/>
          </p:blipFill>
          <p:spPr>
            <a:xfrm>
              <a:off x="235869" y="1101874"/>
              <a:ext cx="6409854" cy="2752190"/>
            </a:xfrm>
            <a:prstGeom prst="rect">
              <a:avLst/>
            </a:prstGeom>
          </p:spPr>
        </p:pic>
        <p:sp>
          <p:nvSpPr>
            <p:cNvPr id="4" name="TextBox 3">
              <a:extLst>
                <a:ext uri="{FF2B5EF4-FFF2-40B4-BE49-F238E27FC236}">
                  <a16:creationId xmlns:a16="http://schemas.microsoft.com/office/drawing/2014/main" id="{03B02074-9891-3B2B-0158-3EAD2FB0B56C}"/>
                </a:ext>
              </a:extLst>
            </p:cNvPr>
            <p:cNvSpPr txBox="1"/>
            <p:nvPr/>
          </p:nvSpPr>
          <p:spPr>
            <a:xfrm>
              <a:off x="162674" y="3854064"/>
              <a:ext cx="1484671" cy="261610"/>
            </a:xfrm>
            <a:prstGeom prst="rect">
              <a:avLst/>
            </a:prstGeom>
            <a:noFill/>
          </p:spPr>
          <p:txBody>
            <a:bodyPr wrap="square" rtlCol="0">
              <a:spAutoFit/>
            </a:bodyPr>
            <a:lstStyle/>
            <a:p>
              <a:r>
                <a:rPr lang="en-GB" sz="1100">
                  <a:solidFill>
                    <a:schemeClr val="bg1">
                      <a:lumMod val="95000"/>
                    </a:schemeClr>
                  </a:solidFill>
                </a:rPr>
                <a:t>Greenpeace - 16.7.20</a:t>
              </a:r>
            </a:p>
          </p:txBody>
        </p:sp>
      </p:grpSp>
      <p:grpSp>
        <p:nvGrpSpPr>
          <p:cNvPr id="11" name="Group 10">
            <a:extLst>
              <a:ext uri="{FF2B5EF4-FFF2-40B4-BE49-F238E27FC236}">
                <a16:creationId xmlns:a16="http://schemas.microsoft.com/office/drawing/2014/main" id="{C429CE99-D283-AB44-32C0-8E6DCD59B2B3}"/>
              </a:ext>
            </a:extLst>
          </p:cNvPr>
          <p:cNvGrpSpPr/>
          <p:nvPr/>
        </p:nvGrpSpPr>
        <p:grpSpPr>
          <a:xfrm>
            <a:off x="3176143" y="3429000"/>
            <a:ext cx="5604491" cy="3218084"/>
            <a:chOff x="3176143" y="3429000"/>
            <a:chExt cx="5604491" cy="3218084"/>
          </a:xfrm>
        </p:grpSpPr>
        <p:pic>
          <p:nvPicPr>
            <p:cNvPr id="9" name="Picture 8">
              <a:extLst>
                <a:ext uri="{FF2B5EF4-FFF2-40B4-BE49-F238E27FC236}">
                  <a16:creationId xmlns:a16="http://schemas.microsoft.com/office/drawing/2014/main" id="{E8759724-A194-3EC7-4428-2825F82AA8BF}"/>
                </a:ext>
              </a:extLst>
            </p:cNvPr>
            <p:cNvPicPr>
              <a:picLocks noChangeAspect="1"/>
            </p:cNvPicPr>
            <p:nvPr/>
          </p:nvPicPr>
          <p:blipFill rotWithShape="1">
            <a:blip r:embed="rId4"/>
            <a:srcRect l="28618" t="23375" r="16888" b="8969"/>
            <a:stretch/>
          </p:blipFill>
          <p:spPr>
            <a:xfrm>
              <a:off x="3176143" y="3429000"/>
              <a:ext cx="4237379" cy="2959221"/>
            </a:xfrm>
            <a:prstGeom prst="rect">
              <a:avLst/>
            </a:prstGeom>
          </p:spPr>
        </p:pic>
        <p:sp>
          <p:nvSpPr>
            <p:cNvPr id="5" name="TextBox 4">
              <a:extLst>
                <a:ext uri="{FF2B5EF4-FFF2-40B4-BE49-F238E27FC236}">
                  <a16:creationId xmlns:a16="http://schemas.microsoft.com/office/drawing/2014/main" id="{22BD1E97-C141-0BC9-B535-646350A21F91}"/>
                </a:ext>
              </a:extLst>
            </p:cNvPr>
            <p:cNvSpPr txBox="1"/>
            <p:nvPr/>
          </p:nvSpPr>
          <p:spPr>
            <a:xfrm>
              <a:off x="6135757" y="6385474"/>
              <a:ext cx="2644877" cy="261610"/>
            </a:xfrm>
            <a:prstGeom prst="rect">
              <a:avLst/>
            </a:prstGeom>
            <a:noFill/>
          </p:spPr>
          <p:txBody>
            <a:bodyPr wrap="square" rtlCol="0">
              <a:spAutoFit/>
            </a:bodyPr>
            <a:lstStyle/>
            <a:p>
              <a:r>
                <a:rPr lang="en-GB" sz="1100">
                  <a:solidFill>
                    <a:schemeClr val="bg1">
                      <a:lumMod val="95000"/>
                    </a:schemeClr>
                  </a:solidFill>
                </a:rPr>
                <a:t>Guardian - 17.10.21</a:t>
              </a:r>
            </a:p>
          </p:txBody>
        </p:sp>
      </p:grpSp>
      <p:grpSp>
        <p:nvGrpSpPr>
          <p:cNvPr id="12" name="Group 11">
            <a:extLst>
              <a:ext uri="{FF2B5EF4-FFF2-40B4-BE49-F238E27FC236}">
                <a16:creationId xmlns:a16="http://schemas.microsoft.com/office/drawing/2014/main" id="{DB3EB4B2-31B0-CB32-6667-637AAA45DF6F}"/>
              </a:ext>
            </a:extLst>
          </p:cNvPr>
          <p:cNvGrpSpPr/>
          <p:nvPr/>
        </p:nvGrpSpPr>
        <p:grpSpPr>
          <a:xfrm>
            <a:off x="8093187" y="650737"/>
            <a:ext cx="2983892" cy="3857761"/>
            <a:chOff x="8093187" y="650737"/>
            <a:chExt cx="2983892" cy="3857761"/>
          </a:xfrm>
        </p:grpSpPr>
        <p:pic>
          <p:nvPicPr>
            <p:cNvPr id="7" name="Picture 6" descr="A person smiling at the camera&#10;&#10;AI-generated content may be incorrect.">
              <a:extLst>
                <a:ext uri="{FF2B5EF4-FFF2-40B4-BE49-F238E27FC236}">
                  <a16:creationId xmlns:a16="http://schemas.microsoft.com/office/drawing/2014/main" id="{B9E8F5F3-0EB2-BD83-D3F9-39B73D3312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93187" y="650737"/>
              <a:ext cx="2724378" cy="3857761"/>
            </a:xfrm>
            <a:prstGeom prst="rect">
              <a:avLst/>
            </a:prstGeom>
          </p:spPr>
        </p:pic>
        <p:sp>
          <p:nvSpPr>
            <p:cNvPr id="6" name="TextBox 5">
              <a:extLst>
                <a:ext uri="{FF2B5EF4-FFF2-40B4-BE49-F238E27FC236}">
                  <a16:creationId xmlns:a16="http://schemas.microsoft.com/office/drawing/2014/main" id="{990E6749-0E96-298D-2CAC-E7D181039311}"/>
                </a:ext>
              </a:extLst>
            </p:cNvPr>
            <p:cNvSpPr txBox="1"/>
            <p:nvPr/>
          </p:nvSpPr>
          <p:spPr>
            <a:xfrm rot="5400000">
              <a:off x="10205888" y="1296327"/>
              <a:ext cx="1480771" cy="261610"/>
            </a:xfrm>
            <a:prstGeom prst="rect">
              <a:avLst/>
            </a:prstGeom>
            <a:noFill/>
          </p:spPr>
          <p:txBody>
            <a:bodyPr wrap="square" rtlCol="0">
              <a:spAutoFit/>
            </a:bodyPr>
            <a:lstStyle/>
            <a:p>
              <a:r>
                <a:rPr lang="en-GB" sz="1100" err="1">
                  <a:solidFill>
                    <a:schemeClr val="bg1">
                      <a:lumMod val="95000"/>
                    </a:schemeClr>
                  </a:solidFill>
                </a:rPr>
                <a:t>DimiTalen</a:t>
              </a:r>
              <a:r>
                <a:rPr lang="en-GB" sz="1100">
                  <a:solidFill>
                    <a:schemeClr val="bg1">
                      <a:lumMod val="95000"/>
                    </a:schemeClr>
                  </a:solidFill>
                </a:rPr>
                <a:t> / </a:t>
              </a:r>
              <a:r>
                <a:rPr lang="en-GB" sz="1100">
                  <a:solidFill>
                    <a:schemeClr val="bg1">
                      <a:lumMod val="95000"/>
                    </a:schemeClr>
                  </a:solidFill>
                  <a:hlinkClick r:id="rId6"/>
                </a:rPr>
                <a:t>CC0 1.0</a:t>
              </a:r>
              <a:endParaRPr lang="en-GB" sz="1100">
                <a:solidFill>
                  <a:schemeClr val="bg1">
                    <a:lumMod val="95000"/>
                  </a:schemeClr>
                </a:solidFill>
              </a:endParaRPr>
            </a:p>
          </p:txBody>
        </p:sp>
      </p:grpSp>
    </p:spTree>
    <p:extLst>
      <p:ext uri="{BB962C8B-B14F-4D97-AF65-F5344CB8AC3E}">
        <p14:creationId xmlns:p14="http://schemas.microsoft.com/office/powerpoint/2010/main" val="19858140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03A1CDC-BB0F-0C2C-4278-B67E99F4BAC6}"/>
              </a:ext>
            </a:extLst>
          </p:cNvPr>
          <p:cNvSpPr txBox="1"/>
          <p:nvPr/>
        </p:nvSpPr>
        <p:spPr>
          <a:xfrm>
            <a:off x="2530772" y="5792666"/>
            <a:ext cx="3594257"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400">
                <a:solidFill>
                  <a:schemeClr val="bg1"/>
                </a:solidFill>
              </a:rPr>
              <a:t>All images from </a:t>
            </a:r>
            <a:r>
              <a:rPr lang="en-GB" sz="1400">
                <a:solidFill>
                  <a:schemeClr val="bg1"/>
                </a:solidFill>
                <a:hlinkClick r:id="rId3">
                  <a:extLst>
                    <a:ext uri="{A12FA001-AC4F-418D-AE19-62706E023703}">
                      <ahyp:hlinkClr xmlns:ahyp="http://schemas.microsoft.com/office/drawing/2018/hyperlinkcolor" val="tx"/>
                    </a:ext>
                  </a:extLst>
                </a:hlinkClick>
              </a:rPr>
              <a:t>UN Voices of Change</a:t>
            </a:r>
            <a:r>
              <a:rPr lang="en-GB" sz="1400">
                <a:solidFill>
                  <a:schemeClr val="bg1"/>
                </a:solidFill>
              </a:rPr>
              <a:t> and </a:t>
            </a:r>
            <a:r>
              <a:rPr lang="en-GB" sz="1400">
                <a:solidFill>
                  <a:schemeClr val="bg1"/>
                </a:solidFill>
                <a:hlinkClick r:id="rId4">
                  <a:extLst>
                    <a:ext uri="{A12FA001-AC4F-418D-AE19-62706E023703}">
                      <ahyp:hlinkClr xmlns:ahyp="http://schemas.microsoft.com/office/drawing/2018/hyperlinkcolor" val="tx"/>
                    </a:ext>
                  </a:extLst>
                </a:hlinkClick>
              </a:rPr>
              <a:t>UNICEF,</a:t>
            </a:r>
            <a:r>
              <a:rPr lang="en-GB" sz="1400">
                <a:solidFill>
                  <a:schemeClr val="bg1"/>
                </a:solidFill>
              </a:rPr>
              <a:t> except </a:t>
            </a:r>
            <a:r>
              <a:rPr lang="en-GB" sz="1400" err="1">
                <a:solidFill>
                  <a:schemeClr val="bg1"/>
                </a:solidFill>
              </a:rPr>
              <a:t>Nemonte</a:t>
            </a:r>
            <a:r>
              <a:rPr lang="en-GB" sz="1400">
                <a:solidFill>
                  <a:schemeClr val="bg1"/>
                </a:solidFill>
              </a:rPr>
              <a:t> </a:t>
            </a:r>
            <a:r>
              <a:rPr lang="en-GB" sz="1400" err="1">
                <a:solidFill>
                  <a:schemeClr val="bg1"/>
                </a:solidFill>
              </a:rPr>
              <a:t>Nenquimo</a:t>
            </a:r>
            <a:r>
              <a:rPr lang="en-GB" sz="1400">
                <a:solidFill>
                  <a:schemeClr val="bg1"/>
                </a:solidFill>
              </a:rPr>
              <a:t> and Scarlett Westbrook</a:t>
            </a:r>
          </a:p>
        </p:txBody>
      </p:sp>
      <p:pic>
        <p:nvPicPr>
          <p:cNvPr id="3" name="Picture 2" descr="A person with long hair wearing a hoodie&#10;&#10;AI-generated content may be incorrect.">
            <a:extLst>
              <a:ext uri="{FF2B5EF4-FFF2-40B4-BE49-F238E27FC236}">
                <a16:creationId xmlns:a16="http://schemas.microsoft.com/office/drawing/2014/main" id="{464921A6-7883-C4D2-2DC1-4F945B8AFA8E}"/>
              </a:ext>
            </a:extLst>
          </p:cNvPr>
          <p:cNvPicPr>
            <a:picLocks noChangeAspect="1"/>
          </p:cNvPicPr>
          <p:nvPr/>
        </p:nvPicPr>
        <p:blipFill>
          <a:blip r:embed="rId5"/>
          <a:stretch>
            <a:fillRect/>
          </a:stretch>
        </p:blipFill>
        <p:spPr>
          <a:xfrm>
            <a:off x="180493" y="43165"/>
            <a:ext cx="2744887" cy="3154582"/>
          </a:xfrm>
          <a:prstGeom prst="rect">
            <a:avLst/>
          </a:prstGeom>
        </p:spPr>
      </p:pic>
      <p:pic>
        <p:nvPicPr>
          <p:cNvPr id="28" name="Picture 27" descr="A person in a black shirt&#10;&#10;AI-generated content may be incorrect.">
            <a:extLst>
              <a:ext uri="{FF2B5EF4-FFF2-40B4-BE49-F238E27FC236}">
                <a16:creationId xmlns:a16="http://schemas.microsoft.com/office/drawing/2014/main" id="{A8DA6EEC-0572-0325-00AE-CDD3B6695AEE}"/>
              </a:ext>
            </a:extLst>
          </p:cNvPr>
          <p:cNvPicPr>
            <a:picLocks noChangeAspect="1"/>
          </p:cNvPicPr>
          <p:nvPr/>
        </p:nvPicPr>
        <p:blipFill>
          <a:blip r:embed="rId6"/>
          <a:stretch>
            <a:fillRect/>
          </a:stretch>
        </p:blipFill>
        <p:spPr>
          <a:xfrm>
            <a:off x="869789" y="3423936"/>
            <a:ext cx="3314700" cy="2247900"/>
          </a:xfrm>
          <a:prstGeom prst="rect">
            <a:avLst/>
          </a:prstGeom>
        </p:spPr>
      </p:pic>
      <p:pic>
        <p:nvPicPr>
          <p:cNvPr id="29" name="Picture 28" descr="A person in a white shirt&#10;&#10;AI-generated content may be incorrect.">
            <a:extLst>
              <a:ext uri="{FF2B5EF4-FFF2-40B4-BE49-F238E27FC236}">
                <a16:creationId xmlns:a16="http://schemas.microsoft.com/office/drawing/2014/main" id="{572917A1-8036-068F-2AD3-8D322D48C6CB}"/>
              </a:ext>
            </a:extLst>
          </p:cNvPr>
          <p:cNvPicPr>
            <a:picLocks noChangeAspect="1"/>
          </p:cNvPicPr>
          <p:nvPr/>
        </p:nvPicPr>
        <p:blipFill>
          <a:blip r:embed="rId7"/>
          <a:stretch>
            <a:fillRect/>
          </a:stretch>
        </p:blipFill>
        <p:spPr>
          <a:xfrm>
            <a:off x="3372332" y="111286"/>
            <a:ext cx="4000500" cy="3105150"/>
          </a:xfrm>
          <a:prstGeom prst="rect">
            <a:avLst/>
          </a:prstGeom>
        </p:spPr>
      </p:pic>
      <p:pic>
        <p:nvPicPr>
          <p:cNvPr id="30" name="Picture 29" descr="A screenshot of a person wearing a garment&#10;&#10;AI-generated content may be incorrect.">
            <a:extLst>
              <a:ext uri="{FF2B5EF4-FFF2-40B4-BE49-F238E27FC236}">
                <a16:creationId xmlns:a16="http://schemas.microsoft.com/office/drawing/2014/main" id="{18DBCB8C-06BE-13B6-84AB-2BFF171C9879}"/>
              </a:ext>
            </a:extLst>
          </p:cNvPr>
          <p:cNvPicPr>
            <a:picLocks noChangeAspect="1"/>
          </p:cNvPicPr>
          <p:nvPr/>
        </p:nvPicPr>
        <p:blipFill>
          <a:blip r:embed="rId8"/>
          <a:stretch>
            <a:fillRect/>
          </a:stretch>
        </p:blipFill>
        <p:spPr>
          <a:xfrm>
            <a:off x="6338043" y="2342366"/>
            <a:ext cx="2428875" cy="4333875"/>
          </a:xfrm>
          <a:prstGeom prst="rect">
            <a:avLst/>
          </a:prstGeom>
        </p:spPr>
      </p:pic>
      <p:pic>
        <p:nvPicPr>
          <p:cNvPr id="31" name="Picture 30" descr="A person holding a flower&#10;&#10;AI-generated content may be incorrect.">
            <a:extLst>
              <a:ext uri="{FF2B5EF4-FFF2-40B4-BE49-F238E27FC236}">
                <a16:creationId xmlns:a16="http://schemas.microsoft.com/office/drawing/2014/main" id="{7E2D8D98-A489-84E1-BE60-03EEA9D61FF1}"/>
              </a:ext>
            </a:extLst>
          </p:cNvPr>
          <p:cNvPicPr>
            <a:picLocks noChangeAspect="1"/>
          </p:cNvPicPr>
          <p:nvPr/>
        </p:nvPicPr>
        <p:blipFill>
          <a:blip r:embed="rId9"/>
          <a:stretch>
            <a:fillRect/>
          </a:stretch>
        </p:blipFill>
        <p:spPr>
          <a:xfrm>
            <a:off x="8917509" y="3425443"/>
            <a:ext cx="3076575" cy="3248025"/>
          </a:xfrm>
          <a:prstGeom prst="rect">
            <a:avLst/>
          </a:prstGeom>
        </p:spPr>
      </p:pic>
      <p:pic>
        <p:nvPicPr>
          <p:cNvPr id="32" name="Picture 31" descr="A screenshot of a child with braids&#10;&#10;AI-generated content may be incorrect.">
            <a:extLst>
              <a:ext uri="{FF2B5EF4-FFF2-40B4-BE49-F238E27FC236}">
                <a16:creationId xmlns:a16="http://schemas.microsoft.com/office/drawing/2014/main" id="{2EACD175-72CF-1E41-BBC7-F5AFAE875A94}"/>
              </a:ext>
            </a:extLst>
          </p:cNvPr>
          <p:cNvPicPr>
            <a:picLocks noChangeAspect="1"/>
          </p:cNvPicPr>
          <p:nvPr/>
        </p:nvPicPr>
        <p:blipFill>
          <a:blip r:embed="rId10"/>
          <a:stretch>
            <a:fillRect/>
          </a:stretch>
        </p:blipFill>
        <p:spPr>
          <a:xfrm>
            <a:off x="8584196" y="158429"/>
            <a:ext cx="2990850" cy="2933700"/>
          </a:xfrm>
          <a:prstGeom prst="rect">
            <a:avLst/>
          </a:prstGeom>
        </p:spPr>
      </p:pic>
    </p:spTree>
    <p:extLst>
      <p:ext uri="{BB962C8B-B14F-4D97-AF65-F5344CB8AC3E}">
        <p14:creationId xmlns:p14="http://schemas.microsoft.com/office/powerpoint/2010/main" val="7788616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39E56-BB0F-B468-9424-DE1A078F19E5}"/>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B2EFFE5D-7955-A413-E156-31D9B1883D77}"/>
              </a:ext>
            </a:extLst>
          </p:cNvPr>
          <p:cNvSpPr txBox="1"/>
          <p:nvPr/>
        </p:nvSpPr>
        <p:spPr>
          <a:xfrm>
            <a:off x="240820" y="-62874"/>
            <a:ext cx="11725037" cy="65556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a:p>
            <a:r>
              <a:rPr lang="en-US" sz="2400" b="1" dirty="0">
                <a:solidFill>
                  <a:schemeClr val="bg1"/>
                </a:solidFill>
              </a:rPr>
              <a:t>In groups or pairs:</a:t>
            </a:r>
          </a:p>
          <a:p>
            <a:endParaRPr lang="en-US" sz="2400">
              <a:solidFill>
                <a:schemeClr val="bg1"/>
              </a:solidFill>
            </a:endParaRPr>
          </a:p>
          <a:p>
            <a:r>
              <a:rPr lang="en-US" sz="2400" dirty="0">
                <a:solidFill>
                  <a:schemeClr val="bg1"/>
                </a:solidFill>
              </a:rPr>
              <a:t>Choose and agree one activist example you might use with young people in the classroom</a:t>
            </a:r>
          </a:p>
          <a:p>
            <a:pPr marL="285750" indent="-285750">
              <a:buFont typeface="Arial"/>
              <a:buChar char="•"/>
            </a:pPr>
            <a:endParaRPr lang="en-US" sz="2400" dirty="0">
              <a:solidFill>
                <a:schemeClr val="bg1"/>
              </a:solidFill>
            </a:endParaRPr>
          </a:p>
          <a:p>
            <a:r>
              <a:rPr lang="en-US" sz="2400" dirty="0">
                <a:solidFill>
                  <a:schemeClr val="bg1"/>
                </a:solidFill>
              </a:rPr>
              <a:t>Consider:</a:t>
            </a:r>
          </a:p>
          <a:p>
            <a:endParaRPr lang="en-US" sz="2400" dirty="0">
              <a:solidFill>
                <a:schemeClr val="bg1"/>
              </a:solidFill>
            </a:endParaRPr>
          </a:p>
          <a:p>
            <a:pPr marL="285750" indent="-285750">
              <a:buFont typeface="Arial"/>
              <a:buChar char="•"/>
            </a:pPr>
            <a:r>
              <a:rPr lang="en-US" sz="2400" dirty="0">
                <a:solidFill>
                  <a:schemeClr val="bg1"/>
                </a:solidFill>
              </a:rPr>
              <a:t>why you have chosen your activist. What interested you or what issues are raised?</a:t>
            </a:r>
          </a:p>
          <a:p>
            <a:pPr marL="285750" indent="-285750">
              <a:buFont typeface="Arial"/>
              <a:buChar char="•"/>
            </a:pPr>
            <a:endParaRPr lang="en-US" sz="2400" dirty="0">
              <a:solidFill>
                <a:schemeClr val="bg1"/>
              </a:solidFill>
            </a:endParaRPr>
          </a:p>
          <a:p>
            <a:pPr marL="285750" indent="-285750">
              <a:buFont typeface="Arial"/>
              <a:buChar char="•"/>
            </a:pPr>
            <a:r>
              <a:rPr lang="en-US" sz="2400" dirty="0">
                <a:solidFill>
                  <a:schemeClr val="bg1"/>
                </a:solidFill>
              </a:rPr>
              <a:t>the teaching and learning opportunities offered by the activist example </a:t>
            </a:r>
            <a:r>
              <a:rPr lang="en-US" sz="2400" err="1">
                <a:solidFill>
                  <a:schemeClr val="bg1"/>
                </a:solidFill>
              </a:rPr>
              <a:t>eg</a:t>
            </a:r>
            <a:r>
              <a:rPr lang="en-US" sz="2400" dirty="0">
                <a:solidFill>
                  <a:schemeClr val="bg1"/>
                </a:solidFill>
              </a:rPr>
              <a:t>, curriculum or other links</a:t>
            </a:r>
            <a:endParaRPr lang="en-US" dirty="0">
              <a:solidFill>
                <a:schemeClr val="bg1"/>
              </a:solidFill>
            </a:endParaRPr>
          </a:p>
          <a:p>
            <a:pPr marL="285750" indent="-285750">
              <a:buFont typeface="Arial"/>
              <a:buChar char="•"/>
            </a:pPr>
            <a:endParaRPr lang="en-US" sz="2400" dirty="0">
              <a:solidFill>
                <a:schemeClr val="bg1"/>
              </a:solidFill>
            </a:endParaRPr>
          </a:p>
          <a:p>
            <a:pPr marL="285750" indent="-285750">
              <a:buFont typeface="Arial"/>
              <a:buChar char="•"/>
            </a:pPr>
            <a:r>
              <a:rPr lang="en-US" sz="2400" dirty="0">
                <a:solidFill>
                  <a:schemeClr val="bg1"/>
                </a:solidFill>
              </a:rPr>
              <a:t>what you might need to think about, both the opportunities and challenges or potential pitfalls, including any adaptations needed for the context in which learning will take place?</a:t>
            </a:r>
          </a:p>
          <a:p>
            <a:pPr marL="285750" indent="-285750">
              <a:buFont typeface="Arial"/>
              <a:buChar char="•"/>
            </a:pPr>
            <a:endParaRPr lang="en-US" dirty="0">
              <a:solidFill>
                <a:schemeClr val="bg1"/>
              </a:solidFill>
            </a:endParaRPr>
          </a:p>
          <a:p>
            <a:pPr marL="285750" indent="-285750">
              <a:buFont typeface="Arial"/>
              <a:buChar char="•"/>
            </a:pPr>
            <a:endParaRPr lang="en-US"/>
          </a:p>
          <a:p>
            <a:pPr marL="285750" indent="-285750">
              <a:buFont typeface="Arial"/>
              <a:buChar char="•"/>
            </a:pPr>
            <a:endParaRPr lang="en-US"/>
          </a:p>
          <a:p>
            <a:pPr marL="285750" indent="-285750">
              <a:buFont typeface="Arial"/>
              <a:buChar char="•"/>
            </a:pPr>
            <a:endParaRPr lang="en-US"/>
          </a:p>
          <a:p>
            <a:pPr marL="285750" indent="-285750">
              <a:buFont typeface="Arial"/>
              <a:buChar char="•"/>
            </a:pPr>
            <a:endParaRPr lang="en-US"/>
          </a:p>
        </p:txBody>
      </p:sp>
    </p:spTree>
    <p:extLst>
      <p:ext uri="{BB962C8B-B14F-4D97-AF65-F5344CB8AC3E}">
        <p14:creationId xmlns:p14="http://schemas.microsoft.com/office/powerpoint/2010/main" val="11302123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5DCB51-F1AE-10A2-A990-D21790C7AE62}"/>
            </a:ext>
          </a:extLst>
        </p:cNvPr>
        <p:cNvGrpSpPr/>
        <p:nvPr/>
      </p:nvGrpSpPr>
      <p:grpSpPr>
        <a:xfrm>
          <a:off x="0" y="0"/>
          <a:ext cx="0" cy="0"/>
          <a:chOff x="0" y="0"/>
          <a:chExt cx="0" cy="0"/>
        </a:xfrm>
      </p:grpSpPr>
      <p:pic>
        <p:nvPicPr>
          <p:cNvPr id="6" name="Content Placeholder 5" descr="Two women holding signs with text&#10;&#10;Description automatically generated">
            <a:extLst>
              <a:ext uri="{FF2B5EF4-FFF2-40B4-BE49-F238E27FC236}">
                <a16:creationId xmlns:a16="http://schemas.microsoft.com/office/drawing/2014/main" id="{C0AFC880-6BB1-4E3A-FE1A-B0D0E7F1838B}"/>
              </a:ext>
            </a:extLst>
          </p:cNvPr>
          <p:cNvPicPr>
            <a:picLocks noGrp="1" noChangeAspect="1"/>
          </p:cNvPicPr>
          <p:nvPr>
            <p:ph idx="1"/>
          </p:nvPr>
        </p:nvPicPr>
        <p:blipFill>
          <a:blip r:embed="rId3"/>
          <a:stretch>
            <a:fillRect/>
          </a:stretch>
        </p:blipFill>
        <p:spPr>
          <a:xfrm>
            <a:off x="0" y="0"/>
            <a:ext cx="9525" cy="9525"/>
          </a:xfrm>
        </p:spPr>
      </p:pic>
      <p:sp>
        <p:nvSpPr>
          <p:cNvPr id="9" name="TextBox 8">
            <a:extLst>
              <a:ext uri="{FF2B5EF4-FFF2-40B4-BE49-F238E27FC236}">
                <a16:creationId xmlns:a16="http://schemas.microsoft.com/office/drawing/2014/main" id="{A0B23468-460C-BD6C-3F74-B7931BC7D448}"/>
              </a:ext>
            </a:extLst>
          </p:cNvPr>
          <p:cNvSpPr txBox="1"/>
          <p:nvPr/>
        </p:nvSpPr>
        <p:spPr>
          <a:xfrm>
            <a:off x="1847949" y="5217390"/>
            <a:ext cx="8496099"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solidFill>
                  <a:schemeClr val="bg1"/>
                </a:solidFill>
              </a:rPr>
              <a:t>Climate activist Scarlett Westbrook at </a:t>
            </a:r>
            <a:r>
              <a:rPr lang="en-US" sz="2400">
                <a:solidFill>
                  <a:schemeClr val="bg1"/>
                </a:solidFill>
                <a:hlinkClick r:id="rId4">
                  <a:extLst>
                    <a:ext uri="{A12FA001-AC4F-418D-AE19-62706E023703}">
                      <ahyp:hlinkClr xmlns:ahyp="http://schemas.microsoft.com/office/drawing/2018/hyperlinkcolor" val="tx"/>
                    </a:ext>
                  </a:extLst>
                </a:hlinkClick>
              </a:rPr>
              <a:t>TEESNet</a:t>
            </a:r>
            <a:r>
              <a:rPr lang="en-US" sz="2400">
                <a:solidFill>
                  <a:schemeClr val="bg1"/>
                </a:solidFill>
              </a:rPr>
              <a:t> Conference 2020</a:t>
            </a:r>
            <a:endParaRPr lang="en-US" sz="1600">
              <a:solidFill>
                <a:schemeClr val="bg1"/>
              </a:solidFill>
              <a:ea typeface="+mn-lt"/>
              <a:cs typeface="+mn-lt"/>
              <a:hlinkClick r:id="rId5">
                <a:extLst>
                  <a:ext uri="{A12FA001-AC4F-418D-AE19-62706E023703}">
                    <ahyp:hlinkClr xmlns:ahyp="http://schemas.microsoft.com/office/drawing/2018/hyperlinkcolor" val="tx"/>
                  </a:ext>
                </a:extLst>
              </a:hlinkClick>
            </a:endParaRPr>
          </a:p>
          <a:p>
            <a:pPr algn="ctr"/>
            <a:r>
              <a:rPr lang="en-US" sz="1600">
                <a:solidFill>
                  <a:schemeClr val="bg1"/>
                </a:solidFill>
                <a:ea typeface="+mn-lt"/>
                <a:cs typeface="+mn-lt"/>
                <a:hlinkClick r:id="rId5">
                  <a:extLst>
                    <a:ext uri="{A12FA001-AC4F-418D-AE19-62706E023703}">
                      <ahyp:hlinkClr xmlns:ahyp="http://schemas.microsoft.com/office/drawing/2018/hyperlinkcolor" val="tx"/>
                    </a:ext>
                  </a:extLst>
                </a:hlinkClick>
              </a:rPr>
              <a:t>https://youtu.be/OthkgPOnXbY?si=2whiUM2xZfOeq47l&amp;t=371</a:t>
            </a:r>
          </a:p>
          <a:p>
            <a:pPr algn="ctr"/>
            <a:endParaRPr lang="en-US" sz="1600"/>
          </a:p>
        </p:txBody>
      </p:sp>
      <p:pic>
        <p:nvPicPr>
          <p:cNvPr id="4" name="Picture 3">
            <a:extLst>
              <a:ext uri="{FF2B5EF4-FFF2-40B4-BE49-F238E27FC236}">
                <a16:creationId xmlns:a16="http://schemas.microsoft.com/office/drawing/2014/main" id="{915C12C0-2305-8B9F-0A73-4FC51C6379BB}"/>
              </a:ext>
            </a:extLst>
          </p:cNvPr>
          <p:cNvPicPr>
            <a:picLocks noChangeAspect="1"/>
          </p:cNvPicPr>
          <p:nvPr/>
        </p:nvPicPr>
        <p:blipFill>
          <a:blip r:embed="rId6"/>
          <a:stretch>
            <a:fillRect/>
          </a:stretch>
        </p:blipFill>
        <p:spPr>
          <a:xfrm>
            <a:off x="1378321" y="361562"/>
            <a:ext cx="9435357" cy="4757505"/>
          </a:xfrm>
          <a:prstGeom prst="rect">
            <a:avLst/>
          </a:prstGeom>
        </p:spPr>
      </p:pic>
    </p:spTree>
    <p:extLst>
      <p:ext uri="{BB962C8B-B14F-4D97-AF65-F5344CB8AC3E}">
        <p14:creationId xmlns:p14="http://schemas.microsoft.com/office/powerpoint/2010/main" val="29774916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439DDE"/>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73E5F1E-EDDC-4240-AF8D-6E866A4D4ACA}"/>
              </a:ext>
            </a:extLst>
          </p:cNvPr>
          <p:cNvSpPr txBox="1">
            <a:spLocks/>
          </p:cNvSpPr>
          <p:nvPr/>
        </p:nvSpPr>
        <p:spPr>
          <a:xfrm>
            <a:off x="0" y="0"/>
            <a:ext cx="12192000" cy="1276350"/>
          </a:xfrm>
          <a:prstGeom prst="rect">
            <a:avLst/>
          </a:prstGeom>
          <a:solidFill>
            <a:srgbClr val="439DDE"/>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a:t>Summary and final reflections</a:t>
            </a:r>
            <a:endParaRPr lang="en-GB" sz="3200">
              <a:latin typeface="Ariel "/>
            </a:endParaRPr>
          </a:p>
        </p:txBody>
      </p:sp>
      <p:sp>
        <p:nvSpPr>
          <p:cNvPr id="3" name="Content Placeholder 2">
            <a:extLst>
              <a:ext uri="{FF2B5EF4-FFF2-40B4-BE49-F238E27FC236}">
                <a16:creationId xmlns:a16="http://schemas.microsoft.com/office/drawing/2014/main" id="{68AE04FD-EED6-4212-804A-EFEF1FEDC62A}"/>
              </a:ext>
            </a:extLst>
          </p:cNvPr>
          <p:cNvSpPr>
            <a:spLocks noGrp="1"/>
          </p:cNvSpPr>
          <p:nvPr>
            <p:ph idx="4294967295"/>
          </p:nvPr>
        </p:nvSpPr>
        <p:spPr>
          <a:xfrm>
            <a:off x="167148" y="1422511"/>
            <a:ext cx="11857704" cy="4012978"/>
          </a:xfrm>
          <a:prstGeom prst="rect">
            <a:avLst/>
          </a:prstGeom>
        </p:spPr>
        <p:txBody>
          <a:bodyPr lIns="91440" tIns="45720" rIns="91440" bIns="45720" anchor="t">
            <a:noAutofit/>
          </a:bodyPr>
          <a:lstStyle/>
          <a:p>
            <a:r>
              <a:rPr lang="en-GB" sz="2400" dirty="0">
                <a:solidFill>
                  <a:schemeClr val="bg1"/>
                </a:solidFill>
                <a:latin typeface="VaG Rounded"/>
              </a:rPr>
              <a:t>Intersectionality is a potentially difficult concept to explain to young learners in the classroom </a:t>
            </a:r>
            <a:r>
              <a:rPr lang="en-GB" sz="2400" dirty="0">
                <a:solidFill>
                  <a:schemeClr val="bg1"/>
                </a:solidFill>
                <a:latin typeface="Trebuchet MS"/>
              </a:rPr>
              <a:t>–</a:t>
            </a:r>
            <a:r>
              <a:rPr lang="en-GB" sz="2400" dirty="0">
                <a:solidFill>
                  <a:schemeClr val="bg1"/>
                </a:solidFill>
                <a:latin typeface="VaG Rounded"/>
              </a:rPr>
              <a:t> you can talk about different parts of identity that work together like a jigsaw, and these different parts can sometimes make experiences different for people</a:t>
            </a:r>
            <a:endParaRPr lang="en-US" sz="2400" dirty="0">
              <a:solidFill>
                <a:schemeClr val="bg1"/>
              </a:solidFill>
              <a:latin typeface="VaG Rounded"/>
            </a:endParaRPr>
          </a:p>
          <a:p>
            <a:pPr marL="0" indent="0">
              <a:buNone/>
            </a:pPr>
            <a:endParaRPr lang="en-GB" sz="2400" dirty="0">
              <a:solidFill>
                <a:schemeClr val="bg1"/>
              </a:solidFill>
              <a:latin typeface="VaG Rounded"/>
            </a:endParaRPr>
          </a:p>
          <a:p>
            <a:r>
              <a:rPr lang="en-GB" sz="2400" dirty="0">
                <a:solidFill>
                  <a:schemeClr val="bg1"/>
                </a:solidFill>
                <a:latin typeface="VaG Rounded"/>
              </a:rPr>
              <a:t>Sometimes the phrase </a:t>
            </a:r>
            <a:r>
              <a:rPr lang="en-GB" sz="2400" dirty="0">
                <a:solidFill>
                  <a:schemeClr val="bg1"/>
                </a:solidFill>
                <a:latin typeface="Trebuchet MS"/>
              </a:rPr>
              <a:t>‘we’</a:t>
            </a:r>
            <a:r>
              <a:rPr lang="en-GB" sz="2400" dirty="0">
                <a:solidFill>
                  <a:schemeClr val="bg1"/>
                </a:solidFill>
                <a:latin typeface="VaG Rounded"/>
              </a:rPr>
              <a:t>re all in this together</a:t>
            </a:r>
            <a:r>
              <a:rPr lang="en-GB" sz="2400" dirty="0">
                <a:solidFill>
                  <a:schemeClr val="bg1"/>
                </a:solidFill>
                <a:latin typeface="Trebuchet MS"/>
              </a:rPr>
              <a:t>’</a:t>
            </a:r>
            <a:r>
              <a:rPr lang="en-GB" sz="2400" dirty="0">
                <a:solidFill>
                  <a:schemeClr val="bg1"/>
                </a:solidFill>
                <a:latin typeface="VaG Rounded"/>
              </a:rPr>
              <a:t> is used in relation to the climate emergency. The idea of intersectionality and evidence from around the world challenges this notion and suggests that </a:t>
            </a:r>
            <a:r>
              <a:rPr lang="en-GB" sz="2400" dirty="0">
                <a:solidFill>
                  <a:schemeClr val="bg1"/>
                </a:solidFill>
                <a:latin typeface="Trebuchet MS"/>
              </a:rPr>
              <a:t>‘we’</a:t>
            </a:r>
            <a:r>
              <a:rPr lang="en-GB" sz="2400" dirty="0">
                <a:solidFill>
                  <a:schemeClr val="bg1"/>
                </a:solidFill>
                <a:latin typeface="VaG Rounded"/>
              </a:rPr>
              <a:t>re not all equally in this together</a:t>
            </a:r>
            <a:r>
              <a:rPr lang="en-GB" sz="2400" dirty="0">
                <a:solidFill>
                  <a:schemeClr val="bg1"/>
                </a:solidFill>
                <a:latin typeface="Trebuchet MS"/>
              </a:rPr>
              <a:t>’</a:t>
            </a:r>
            <a:r>
              <a:rPr lang="en-GB" sz="2400" dirty="0">
                <a:solidFill>
                  <a:schemeClr val="bg1"/>
                </a:solidFill>
                <a:latin typeface="VaG Rounded"/>
              </a:rPr>
              <a:t>. </a:t>
            </a:r>
          </a:p>
          <a:p>
            <a:pPr marL="0" indent="0">
              <a:buNone/>
            </a:pPr>
            <a:endParaRPr lang="en-GB" sz="2400" dirty="0">
              <a:solidFill>
                <a:schemeClr val="bg1"/>
              </a:solidFill>
              <a:latin typeface="VaG Rounded"/>
            </a:endParaRPr>
          </a:p>
          <a:p>
            <a:r>
              <a:rPr lang="en-GB" sz="2400" dirty="0">
                <a:solidFill>
                  <a:schemeClr val="bg1"/>
                </a:solidFill>
                <a:latin typeface="VaG Rounded"/>
              </a:rPr>
              <a:t>It means recognising that the impacts of the climate emergency are not felt equally, but are interconnected, historically or socially, to other forms of injustice and inequality. </a:t>
            </a:r>
          </a:p>
          <a:p>
            <a:endParaRPr lang="en-GB" sz="2400" dirty="0">
              <a:solidFill>
                <a:schemeClr val="bg1"/>
              </a:solidFill>
              <a:latin typeface="VaG Rounded"/>
            </a:endParaRPr>
          </a:p>
        </p:txBody>
      </p:sp>
    </p:spTree>
    <p:extLst>
      <p:ext uri="{BB962C8B-B14F-4D97-AF65-F5344CB8AC3E}">
        <p14:creationId xmlns:p14="http://schemas.microsoft.com/office/powerpoint/2010/main" val="34198063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DDFB8FE-E4F1-4EE2-BA2F-5F609F65FFF8}"/>
              </a:ext>
            </a:extLst>
          </p:cNvPr>
          <p:cNvSpPr txBox="1"/>
          <p:nvPr/>
        </p:nvSpPr>
        <p:spPr>
          <a:xfrm>
            <a:off x="705877" y="506158"/>
            <a:ext cx="10780246" cy="1600438"/>
          </a:xfrm>
          <a:prstGeom prst="rect">
            <a:avLst/>
          </a:prstGeom>
          <a:noFill/>
        </p:spPr>
        <p:txBody>
          <a:bodyPr wrap="square" lIns="91440" tIns="45720" rIns="91440" bIns="45720" rtlCol="0" anchor="t">
            <a:spAutoFit/>
          </a:bodyPr>
          <a:lstStyle/>
          <a:p>
            <a:r>
              <a:rPr lang="en-GB" sz="3200" b="1">
                <a:solidFill>
                  <a:schemeClr val="bg1"/>
                </a:solidFill>
              </a:rPr>
              <a:t>Working in small groups...</a:t>
            </a:r>
          </a:p>
          <a:p>
            <a:endParaRPr lang="en-GB" sz="2400" b="1">
              <a:solidFill>
                <a:schemeClr val="bg1"/>
              </a:solidFill>
            </a:endParaRPr>
          </a:p>
          <a:p>
            <a:endParaRPr lang="en-GB" sz="2400" b="1">
              <a:solidFill>
                <a:schemeClr val="bg1"/>
              </a:solidFill>
            </a:endParaRPr>
          </a:p>
          <a:p>
            <a:endParaRPr lang="en-GB">
              <a:solidFill>
                <a:schemeClr val="bg1"/>
              </a:solidFill>
            </a:endParaRPr>
          </a:p>
        </p:txBody>
      </p:sp>
      <p:sp>
        <p:nvSpPr>
          <p:cNvPr id="3" name="Google Shape;165;p23">
            <a:extLst>
              <a:ext uri="{FF2B5EF4-FFF2-40B4-BE49-F238E27FC236}">
                <a16:creationId xmlns:a16="http://schemas.microsoft.com/office/drawing/2014/main" id="{FDEBFA94-2D77-439C-7D0A-C2866176E041}"/>
              </a:ext>
            </a:extLst>
          </p:cNvPr>
          <p:cNvSpPr txBox="1"/>
          <p:nvPr/>
        </p:nvSpPr>
        <p:spPr>
          <a:xfrm>
            <a:off x="881636" y="1690284"/>
            <a:ext cx="10006704" cy="1446042"/>
          </a:xfrm>
          <a:prstGeom prst="rect">
            <a:avLst/>
          </a:prstGeom>
          <a:ln/>
        </p:spPr>
        <p:style>
          <a:lnRef idx="2">
            <a:schemeClr val="dk1">
              <a:shade val="15000"/>
            </a:schemeClr>
          </a:lnRef>
          <a:fillRef idx="1">
            <a:schemeClr val="dk1"/>
          </a:fillRef>
          <a:effectRef idx="0">
            <a:schemeClr val="dk1"/>
          </a:effectRef>
          <a:fontRef idx="minor">
            <a:schemeClr val="lt1"/>
          </a:fontRef>
        </p:style>
        <p:txBody>
          <a:bodyPr spcFirstLastPara="1" wrap="square" lIns="121900" tIns="121900" rIns="121900" bIns="121900" anchor="t"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2800" b="1">
                <a:solidFill>
                  <a:schemeClr val="bg1"/>
                </a:solidFill>
                <a:ea typeface="+mn-lt"/>
                <a:cs typeface="+mn-lt"/>
                <a:sym typeface="Montserrat"/>
              </a:rPr>
              <a:t>Use your </a:t>
            </a:r>
            <a:r>
              <a:rPr lang="en-GB" sz="2800" b="1">
                <a:solidFill>
                  <a:schemeClr val="bg1"/>
                </a:solidFill>
                <a:latin typeface="Trebuchet MS" panose="020B0603020202020204" pitchFamily="34" charset="0"/>
                <a:ea typeface="+mn-lt"/>
                <a:cs typeface="+mn-lt"/>
                <a:sym typeface="Montserrat"/>
              </a:rPr>
              <a:t>“</a:t>
            </a:r>
            <a:r>
              <a:rPr lang="en-GB" sz="2800" b="1">
                <a:solidFill>
                  <a:schemeClr val="bg1"/>
                </a:solidFill>
                <a:ea typeface="+mn-lt"/>
                <a:cs typeface="+mn-lt"/>
                <a:sym typeface="Montserrat"/>
              </a:rPr>
              <a:t>For me, climate justice means</a:t>
            </a:r>
            <a:r>
              <a:rPr lang="en-GB" sz="2800" b="1">
                <a:solidFill>
                  <a:schemeClr val="bg1"/>
                </a:solidFill>
                <a:latin typeface="Trebuchet MS" panose="020B0603020202020204" pitchFamily="34" charset="0"/>
                <a:ea typeface="+mn-lt"/>
                <a:cs typeface="+mn-lt"/>
                <a:sym typeface="Montserrat"/>
              </a:rPr>
              <a:t>…”</a:t>
            </a:r>
            <a:r>
              <a:rPr lang="en-GB" sz="2800" b="1">
                <a:solidFill>
                  <a:schemeClr val="bg1"/>
                </a:solidFill>
                <a:ea typeface="+mn-lt"/>
                <a:cs typeface="+mn-lt"/>
                <a:sym typeface="Montserrat"/>
              </a:rPr>
              <a:t> and create a group definition</a:t>
            </a:r>
            <a:endParaRPr lang="en-GB" sz="2800">
              <a:solidFill>
                <a:schemeClr val="bg1"/>
              </a:solidFill>
              <a:ea typeface="+mn-lt"/>
              <a:cs typeface="+mn-lt"/>
            </a:endParaRPr>
          </a:p>
          <a:p>
            <a:pPr>
              <a:lnSpc>
                <a:spcPct val="114999"/>
              </a:lnSpc>
              <a:spcAft>
                <a:spcPts val="1600"/>
              </a:spcAft>
            </a:pPr>
            <a:endParaRPr lang="en-GB" sz="3600" b="1">
              <a:solidFill>
                <a:srgbClr val="FFFFFF"/>
              </a:solidFill>
              <a:latin typeface="VAG Rounded"/>
              <a:ea typeface="Montserrat"/>
              <a:cs typeface="Montserrat"/>
            </a:endParaRPr>
          </a:p>
        </p:txBody>
      </p:sp>
      <p:sp>
        <p:nvSpPr>
          <p:cNvPr id="4" name="Google Shape;165;p23">
            <a:extLst>
              <a:ext uri="{FF2B5EF4-FFF2-40B4-BE49-F238E27FC236}">
                <a16:creationId xmlns:a16="http://schemas.microsoft.com/office/drawing/2014/main" id="{FC3ADB72-2082-E689-7B18-93A6A831BBDB}"/>
              </a:ext>
            </a:extLst>
          </p:cNvPr>
          <p:cNvSpPr txBox="1"/>
          <p:nvPr/>
        </p:nvSpPr>
        <p:spPr>
          <a:xfrm>
            <a:off x="881635" y="3643371"/>
            <a:ext cx="10004907" cy="1449094"/>
          </a:xfrm>
          <a:prstGeom prst="rect">
            <a:avLst/>
          </a:prstGeom>
          <a:ln/>
        </p:spPr>
        <p:style>
          <a:lnRef idx="2">
            <a:schemeClr val="dk1">
              <a:shade val="15000"/>
            </a:schemeClr>
          </a:lnRef>
          <a:fillRef idx="1">
            <a:schemeClr val="dk1"/>
          </a:fillRef>
          <a:effectRef idx="0">
            <a:schemeClr val="dk1"/>
          </a:effectRef>
          <a:fontRef idx="minor">
            <a:schemeClr val="lt1"/>
          </a:fontRef>
        </p:style>
        <p:txBody>
          <a:bodyPr spcFirstLastPara="1" wrap="square" lIns="121900" tIns="121900" rIns="121900" bIns="121900" anchor="t"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2800" b="1">
                <a:solidFill>
                  <a:schemeClr val="bg1"/>
                </a:solidFill>
                <a:ea typeface="+mn-lt"/>
                <a:cs typeface="+mn-lt"/>
              </a:rPr>
              <a:t>NOW add </a:t>
            </a:r>
            <a:r>
              <a:rPr lang="en-GB" sz="2800" b="1">
                <a:solidFill>
                  <a:schemeClr val="bg1"/>
                </a:solidFill>
                <a:latin typeface="Trebuchet MS" panose="020B0603020202020204" pitchFamily="34" charset="0"/>
                <a:ea typeface="+mn-lt"/>
                <a:cs typeface="+mn-lt"/>
              </a:rPr>
              <a:t>“</a:t>
            </a:r>
            <a:r>
              <a:rPr lang="en-GB" sz="2800" b="1">
                <a:solidFill>
                  <a:schemeClr val="bg1"/>
                </a:solidFill>
                <a:ea typeface="+mn-lt"/>
                <a:cs typeface="+mn-lt"/>
              </a:rPr>
              <a:t>When we apply the idea of intersectionality to climate justice it helps us think about</a:t>
            </a:r>
            <a:r>
              <a:rPr lang="en-GB" sz="2800" b="1">
                <a:solidFill>
                  <a:schemeClr val="bg1"/>
                </a:solidFill>
                <a:latin typeface="Trebuchet MS" panose="020B0603020202020204" pitchFamily="34" charset="0"/>
                <a:ea typeface="+mn-lt"/>
                <a:cs typeface="+mn-lt"/>
              </a:rPr>
              <a:t>…”</a:t>
            </a:r>
            <a:endParaRPr lang="en-GB" sz="2800">
              <a:solidFill>
                <a:schemeClr val="bg1"/>
              </a:solidFill>
              <a:latin typeface="Trebuchet MS" panose="020B0603020202020204" pitchFamily="34" charset="0"/>
              <a:ea typeface="+mn-lt"/>
              <a:cs typeface="+mn-lt"/>
            </a:endParaRPr>
          </a:p>
          <a:p>
            <a:endParaRPr lang="en-GB" sz="3600" b="1">
              <a:latin typeface="VAG Rounded"/>
            </a:endParaRPr>
          </a:p>
        </p:txBody>
      </p:sp>
    </p:spTree>
    <p:extLst>
      <p:ext uri="{BB962C8B-B14F-4D97-AF65-F5344CB8AC3E}">
        <p14:creationId xmlns:p14="http://schemas.microsoft.com/office/powerpoint/2010/main" val="27861158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CEA2788-E5A8-9243-88EE-16B365BDFBFB}"/>
              </a:ext>
            </a:extLst>
          </p:cNvPr>
          <p:cNvSpPr>
            <a:spLocks noGrp="1"/>
          </p:cNvSpPr>
          <p:nvPr>
            <p:ph type="body" idx="4294967295"/>
          </p:nvPr>
        </p:nvSpPr>
        <p:spPr>
          <a:xfrm>
            <a:off x="618639" y="1499616"/>
            <a:ext cx="10954236" cy="4425696"/>
          </a:xfrm>
          <a:prstGeom prst="rect">
            <a:avLst/>
          </a:prstGeom>
          <a:ln w="47625">
            <a:noFill/>
          </a:ln>
        </p:spPr>
        <p:txBody>
          <a:bodyPr lIns="91440" tIns="45720" rIns="91440" bIns="45720" anchor="t">
            <a:normAutofit fontScale="62500" lnSpcReduction="20000"/>
          </a:bodyPr>
          <a:lstStyle/>
          <a:p>
            <a:pPr marL="0" indent="0">
              <a:lnSpc>
                <a:spcPct val="110000"/>
              </a:lnSpc>
              <a:spcAft>
                <a:spcPts val="600"/>
              </a:spcAft>
              <a:buClr>
                <a:schemeClr val="accent1"/>
              </a:buClr>
              <a:buSzPct val="110000"/>
              <a:buNone/>
            </a:pPr>
            <a:endParaRPr lang="en-US" sz="3600" b="1">
              <a:solidFill>
                <a:schemeClr val="bg1"/>
              </a:solidFill>
              <a:latin typeface="+mj-lt"/>
            </a:endParaRPr>
          </a:p>
          <a:p>
            <a:pPr marL="742950" indent="-742950">
              <a:lnSpc>
                <a:spcPct val="110000"/>
              </a:lnSpc>
              <a:spcAft>
                <a:spcPts val="600"/>
              </a:spcAft>
              <a:buClr>
                <a:schemeClr val="accent1"/>
              </a:buClr>
              <a:buSzPct val="110000"/>
              <a:buFont typeface="+mj-lt"/>
              <a:buAutoNum type="arabicPeriod"/>
            </a:pPr>
            <a:r>
              <a:rPr lang="en-US" sz="3600" b="1">
                <a:solidFill>
                  <a:schemeClr val="bg1"/>
                </a:solidFill>
                <a:latin typeface="+mj-lt"/>
              </a:rPr>
              <a:t>What is the link between intersectionality and climate justice? </a:t>
            </a:r>
          </a:p>
          <a:p>
            <a:pPr marL="742950" indent="-742950">
              <a:lnSpc>
                <a:spcPct val="110000"/>
              </a:lnSpc>
              <a:spcAft>
                <a:spcPts val="600"/>
              </a:spcAft>
              <a:buClr>
                <a:schemeClr val="accent1"/>
              </a:buClr>
              <a:buSzPct val="110000"/>
              <a:buFont typeface="+mj-lt"/>
              <a:buAutoNum type="arabicPeriod"/>
            </a:pPr>
            <a:r>
              <a:rPr lang="en-US" sz="3600" b="1">
                <a:solidFill>
                  <a:schemeClr val="bg1"/>
                </a:solidFill>
                <a:latin typeface="+mj-lt"/>
              </a:rPr>
              <a:t>What is the impact of climate change on women? </a:t>
            </a:r>
            <a:r>
              <a:rPr lang="en-US" sz="3600" b="1" i="1">
                <a:solidFill>
                  <a:schemeClr val="bg1"/>
                </a:solidFill>
                <a:latin typeface="+mj-lt"/>
              </a:rPr>
              <a:t>How does this relate to teaching climate justice?</a:t>
            </a:r>
          </a:p>
          <a:p>
            <a:pPr marL="742950" indent="-742950">
              <a:lnSpc>
                <a:spcPct val="110000"/>
              </a:lnSpc>
              <a:spcAft>
                <a:spcPts val="600"/>
              </a:spcAft>
              <a:buClr>
                <a:schemeClr val="accent1"/>
              </a:buClr>
              <a:buSzPct val="110000"/>
              <a:buFont typeface="+mj-lt"/>
              <a:buAutoNum type="arabicPeriod"/>
            </a:pPr>
            <a:r>
              <a:rPr lang="en-US" sz="3600" b="1">
                <a:solidFill>
                  <a:schemeClr val="bg1"/>
                </a:solidFill>
                <a:latin typeface="+mj-lt"/>
              </a:rPr>
              <a:t>Whose voices are heard in the climate debate? </a:t>
            </a:r>
            <a:r>
              <a:rPr lang="en-US" sz="3600" b="1" i="1">
                <a:solidFill>
                  <a:schemeClr val="bg1"/>
                </a:solidFill>
                <a:latin typeface="+mj-lt"/>
              </a:rPr>
              <a:t>Who has the power to influence change?  Your Pupils?  </a:t>
            </a:r>
          </a:p>
          <a:p>
            <a:pPr marL="742950" indent="-742950">
              <a:lnSpc>
                <a:spcPct val="110000"/>
              </a:lnSpc>
              <a:spcAft>
                <a:spcPts val="600"/>
              </a:spcAft>
              <a:buClr>
                <a:schemeClr val="accent1"/>
              </a:buClr>
              <a:buSzPct val="110000"/>
              <a:buFont typeface="+mj-lt"/>
              <a:buAutoNum type="arabicPeriod"/>
            </a:pPr>
            <a:r>
              <a:rPr lang="en-US" sz="3600" b="1">
                <a:solidFill>
                  <a:schemeClr val="bg1"/>
                </a:solidFill>
                <a:latin typeface="+mj-lt"/>
              </a:rPr>
              <a:t>How do we select our resources for teaching climate justice? </a:t>
            </a:r>
            <a:r>
              <a:rPr lang="en-US" sz="3600" b="1" i="1">
                <a:solidFill>
                  <a:schemeClr val="bg1"/>
                </a:solidFill>
                <a:latin typeface="+mj-lt"/>
              </a:rPr>
              <a:t>What is your role?</a:t>
            </a:r>
          </a:p>
          <a:p>
            <a:pPr marL="742950" indent="-742950">
              <a:lnSpc>
                <a:spcPct val="110000"/>
              </a:lnSpc>
              <a:spcAft>
                <a:spcPts val="600"/>
              </a:spcAft>
              <a:buClr>
                <a:schemeClr val="accent1"/>
              </a:buClr>
              <a:buSzPct val="110000"/>
              <a:buFont typeface="+mj-lt"/>
              <a:buAutoNum type="arabicPeriod"/>
            </a:pPr>
            <a:r>
              <a:rPr lang="en-US" sz="3600" b="1">
                <a:solidFill>
                  <a:schemeClr val="bg1"/>
                </a:solidFill>
                <a:latin typeface="+mj-lt"/>
              </a:rPr>
              <a:t>What does climate justice look like on a global level? </a:t>
            </a:r>
            <a:r>
              <a:rPr lang="en-US" sz="3600" b="1" i="1">
                <a:solidFill>
                  <a:schemeClr val="bg1"/>
                </a:solidFill>
                <a:latin typeface="+mj-lt"/>
              </a:rPr>
              <a:t>Selecting case studies to bring into teaching?</a:t>
            </a:r>
            <a:endParaRPr lang="en-US" sz="3600" b="1">
              <a:solidFill>
                <a:schemeClr val="bg1"/>
              </a:solidFill>
              <a:latin typeface="+mj-lt"/>
            </a:endParaRPr>
          </a:p>
          <a:p>
            <a:endParaRPr lang="en-US">
              <a:solidFill>
                <a:schemeClr val="bg1"/>
              </a:solidFill>
              <a:latin typeface="+mj-lt"/>
            </a:endParaRPr>
          </a:p>
        </p:txBody>
      </p:sp>
      <p:sp>
        <p:nvSpPr>
          <p:cNvPr id="6" name="Rectangle: Rounded Corners 5">
            <a:extLst>
              <a:ext uri="{FF2B5EF4-FFF2-40B4-BE49-F238E27FC236}">
                <a16:creationId xmlns:a16="http://schemas.microsoft.com/office/drawing/2014/main" id="{C45ACFA4-E635-480A-8C1A-1D970E0EE202}"/>
              </a:ext>
            </a:extLst>
          </p:cNvPr>
          <p:cNvSpPr/>
          <p:nvPr/>
        </p:nvSpPr>
        <p:spPr>
          <a:xfrm>
            <a:off x="618639" y="342691"/>
            <a:ext cx="11495861" cy="115692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2800" b="1">
                <a:latin typeface="Ariel "/>
              </a:rPr>
              <a:t> </a:t>
            </a:r>
            <a:r>
              <a:rPr lang="en-US" sz="3600" b="1">
                <a:latin typeface="+mj-lt"/>
              </a:rPr>
              <a:t>Climate Justice and Intersectionality</a:t>
            </a:r>
            <a:endParaRPr lang="en-GB" sz="3600" b="1">
              <a:solidFill>
                <a:srgbClr val="000000"/>
              </a:solidFill>
              <a:latin typeface="+mj-lt"/>
            </a:endParaRPr>
          </a:p>
          <a:p>
            <a:r>
              <a:rPr lang="en-US" sz="2800" b="1">
                <a:solidFill>
                  <a:srgbClr val="FFFFFF"/>
                </a:solidFill>
                <a:ea typeface="+mn-lt"/>
                <a:cs typeface="+mn-lt"/>
              </a:rPr>
              <a:t>Some Reflective Questions...</a:t>
            </a:r>
            <a:endParaRPr lang="en-GB"/>
          </a:p>
        </p:txBody>
      </p:sp>
    </p:spTree>
    <p:extLst>
      <p:ext uri="{BB962C8B-B14F-4D97-AF65-F5344CB8AC3E}">
        <p14:creationId xmlns:p14="http://schemas.microsoft.com/office/powerpoint/2010/main" val="21719282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439DDE"/>
        </a:solidFill>
        <a:effectLst/>
      </p:bgPr>
    </p:bg>
    <p:spTree>
      <p:nvGrpSpPr>
        <p:cNvPr id="1" name="">
          <a:extLst>
            <a:ext uri="{FF2B5EF4-FFF2-40B4-BE49-F238E27FC236}">
              <a16:creationId xmlns:a16="http://schemas.microsoft.com/office/drawing/2014/main" id="{CFCC7F91-7769-7E06-A8FD-99B760795056}"/>
            </a:ext>
          </a:extLst>
        </p:cNvPr>
        <p:cNvGrpSpPr/>
        <p:nvPr/>
      </p:nvGrpSpPr>
      <p:grpSpPr>
        <a:xfrm>
          <a:off x="0" y="0"/>
          <a:ext cx="0" cy="0"/>
          <a:chOff x="0" y="0"/>
          <a:chExt cx="0" cy="0"/>
        </a:xfrm>
      </p:grpSpPr>
      <p:sp>
        <p:nvSpPr>
          <p:cNvPr id="4" name="Google Shape;162;p23">
            <a:extLst>
              <a:ext uri="{FF2B5EF4-FFF2-40B4-BE49-F238E27FC236}">
                <a16:creationId xmlns:a16="http://schemas.microsoft.com/office/drawing/2014/main" id="{F7142851-F8B1-DA99-F842-49CD3B037FA0}"/>
              </a:ext>
            </a:extLst>
          </p:cNvPr>
          <p:cNvSpPr>
            <a:spLocks noGrp="1"/>
          </p:cNvSpPr>
          <p:nvPr>
            <p:ph idx="4294967295"/>
          </p:nvPr>
        </p:nvSpPr>
        <p:spPr>
          <a:xfrm>
            <a:off x="359343" y="1248900"/>
            <a:ext cx="11473313" cy="4360199"/>
          </a:xfrm>
          <a:prstGeom prst="rect">
            <a:avLst/>
          </a:prstGeom>
          <a:noFill/>
          <a:ln w="50800">
            <a:noFill/>
          </a:ln>
        </p:spPr>
        <p:txBody>
          <a:bodyPr spcFirstLastPara="1" wrap="square" lIns="121900" tIns="121900" rIns="121900" bIns="121900" anchor="ctr" anchorCtr="0">
            <a:noAutofit/>
          </a:bodyPr>
          <a:lstStyle/>
          <a:p>
            <a:pPr marL="0" indent="0">
              <a:buNone/>
            </a:pPr>
            <a:endParaRPr lang="en-GB" sz="3200">
              <a:solidFill>
                <a:srgbClr val="FFFFFF"/>
              </a:solidFill>
              <a:latin typeface="VAG Rounded" panose="02000403040000020004" pitchFamily="2" charset="0"/>
            </a:endParaRPr>
          </a:p>
          <a:p>
            <a:pPr marL="0" indent="0">
              <a:buNone/>
            </a:pPr>
            <a:endParaRPr lang="en-GB" sz="3200">
              <a:solidFill>
                <a:srgbClr val="FFFFFF"/>
              </a:solidFill>
              <a:latin typeface="VAG Rounded" panose="02000403040000020004" pitchFamily="2" charset="0"/>
            </a:endParaRPr>
          </a:p>
          <a:p>
            <a:pPr marL="0" indent="0">
              <a:buNone/>
            </a:pPr>
            <a:endParaRPr lang="en-GB" sz="3200">
              <a:solidFill>
                <a:srgbClr val="FFFFFF"/>
              </a:solidFill>
              <a:latin typeface="VAG Rounded" panose="02000403040000020004" pitchFamily="2" charset="0"/>
            </a:endParaRPr>
          </a:p>
          <a:p>
            <a:endParaRPr lang="en-GB" sz="2000">
              <a:solidFill>
                <a:srgbClr val="FFFFFF"/>
              </a:solidFill>
              <a:latin typeface="VAG Rounded" panose="02000403040000020004" pitchFamily="2" charset="0"/>
            </a:endParaRPr>
          </a:p>
          <a:p>
            <a:endParaRPr lang="en-GB" sz="2000">
              <a:solidFill>
                <a:srgbClr val="FFFFFF"/>
              </a:solidFill>
              <a:latin typeface="VAG Rounded" panose="02000403040000020004" pitchFamily="2" charset="0"/>
            </a:endParaRPr>
          </a:p>
          <a:p>
            <a:endParaRPr lang="en-GB" sz="2000">
              <a:solidFill>
                <a:srgbClr val="FFFFFF"/>
              </a:solidFill>
              <a:latin typeface="VAG Rounded" panose="02000403040000020004" pitchFamily="2" charset="0"/>
            </a:endParaRPr>
          </a:p>
          <a:p>
            <a:endParaRPr lang="en-GB" sz="2000">
              <a:latin typeface="VAG Rounded" panose="02000403040000020004" pitchFamily="2" charset="0"/>
            </a:endParaRPr>
          </a:p>
        </p:txBody>
      </p:sp>
      <p:sp>
        <p:nvSpPr>
          <p:cNvPr id="2" name="TextBox 1">
            <a:extLst>
              <a:ext uri="{FF2B5EF4-FFF2-40B4-BE49-F238E27FC236}">
                <a16:creationId xmlns:a16="http://schemas.microsoft.com/office/drawing/2014/main" id="{E4A3CAB2-33B9-D653-9866-D13E52892320}"/>
              </a:ext>
            </a:extLst>
          </p:cNvPr>
          <p:cNvSpPr txBox="1"/>
          <p:nvPr/>
        </p:nvSpPr>
        <p:spPr>
          <a:xfrm>
            <a:off x="568038" y="192700"/>
            <a:ext cx="10443362"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a:solidFill>
                  <a:schemeClr val="bg1"/>
                </a:solidFill>
                <a:latin typeface="VaG Rounded"/>
                <a:cs typeface="Arial"/>
              </a:rPr>
              <a:t>Pre Reading for Workshop Three: </a:t>
            </a:r>
            <a:endParaRPr lang="en-US" sz="2400">
              <a:solidFill>
                <a:schemeClr val="bg1"/>
              </a:solidFill>
              <a:latin typeface="VaG Rounded"/>
              <a:ea typeface="Calibri"/>
              <a:cs typeface="Arial"/>
            </a:endParaRPr>
          </a:p>
          <a:p>
            <a:endParaRPr lang="en-GB" sz="2400">
              <a:latin typeface="Arial"/>
              <a:cs typeface="Arial"/>
            </a:endParaRPr>
          </a:p>
          <a:p>
            <a:endParaRPr lang="en-GB" sz="2400">
              <a:solidFill>
                <a:schemeClr val="bg1"/>
              </a:solidFill>
              <a:latin typeface="Arial"/>
              <a:ea typeface="Calibri"/>
              <a:cs typeface="Arial"/>
            </a:endParaRPr>
          </a:p>
        </p:txBody>
      </p:sp>
      <p:sp>
        <p:nvSpPr>
          <p:cNvPr id="3" name="TextBox 2">
            <a:extLst>
              <a:ext uri="{FF2B5EF4-FFF2-40B4-BE49-F238E27FC236}">
                <a16:creationId xmlns:a16="http://schemas.microsoft.com/office/drawing/2014/main" id="{4BA6A3A5-C976-6486-383D-8D4070552A2F}"/>
              </a:ext>
            </a:extLst>
          </p:cNvPr>
          <p:cNvSpPr txBox="1"/>
          <p:nvPr/>
        </p:nvSpPr>
        <p:spPr>
          <a:xfrm>
            <a:off x="568038" y="1220767"/>
            <a:ext cx="8034067" cy="361823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8600" indent="-228600">
              <a:lnSpc>
                <a:spcPts val="1553"/>
              </a:lnSpc>
              <a:buFont typeface=""/>
              <a:buAutoNum type="arabicPeriod"/>
            </a:pPr>
            <a:r>
              <a:rPr lang="en-GB" sz="2400" b="1" u="sng">
                <a:solidFill>
                  <a:schemeClr val="bg1"/>
                </a:solidFill>
                <a:latin typeface="VaG Rounded"/>
                <a:ea typeface="Calibri"/>
                <a:cs typeface="Calibri"/>
                <a:hlinkClick r:id="rId3">
                  <a:extLst>
                    <a:ext uri="{A12FA001-AC4F-418D-AE19-62706E023703}">
                      <ahyp:hlinkClr xmlns:ahyp="http://schemas.microsoft.com/office/drawing/2018/hyperlinkcolor" val="tx"/>
                    </a:ext>
                  </a:extLst>
                </a:hlinkClick>
              </a:rPr>
              <a:t>The Youth Climate Action Report 2021</a:t>
            </a:r>
            <a:endParaRPr lang="en-US">
              <a:solidFill>
                <a:schemeClr val="bg1"/>
              </a:solidFill>
            </a:endParaRPr>
          </a:p>
          <a:p>
            <a:pPr>
              <a:lnSpc>
                <a:spcPts val="1553"/>
              </a:lnSpc>
            </a:pPr>
            <a:endParaRPr lang="en-GB" sz="2400" b="1">
              <a:solidFill>
                <a:schemeClr val="bg1"/>
              </a:solidFill>
              <a:latin typeface="VaG Rounded"/>
              <a:ea typeface="Calibri"/>
              <a:cs typeface="Calibri"/>
            </a:endParaRPr>
          </a:p>
          <a:p>
            <a:pPr>
              <a:lnSpc>
                <a:spcPts val="1553"/>
              </a:lnSpc>
            </a:pPr>
            <a:r>
              <a:rPr lang="en-GB" sz="2400" b="1">
                <a:solidFill>
                  <a:schemeClr val="bg1"/>
                </a:solidFill>
                <a:latin typeface="VaG Rounded"/>
                <a:ea typeface="Calibri"/>
                <a:cs typeface="Calibri"/>
              </a:rPr>
              <a:t>  </a:t>
            </a:r>
            <a:r>
              <a:rPr lang="en-GB" sz="2400" b="1" err="1">
                <a:solidFill>
                  <a:schemeClr val="bg1"/>
                </a:solidFill>
                <a:latin typeface="VaG Rounded"/>
                <a:ea typeface="Calibri"/>
                <a:cs typeface="Calibri"/>
              </a:rPr>
              <a:t>Interclimate</a:t>
            </a:r>
            <a:r>
              <a:rPr lang="en-GB" sz="2400" b="1">
                <a:solidFill>
                  <a:schemeClr val="bg1"/>
                </a:solidFill>
                <a:latin typeface="VaG Rounded"/>
                <a:ea typeface="Calibri"/>
                <a:cs typeface="Calibri"/>
              </a:rPr>
              <a:t> Network</a:t>
            </a:r>
            <a:r>
              <a:rPr lang="en-US" sz="2400">
                <a:solidFill>
                  <a:schemeClr val="bg1"/>
                </a:solidFill>
                <a:latin typeface="VaG Rounded"/>
                <a:ea typeface="Calibri"/>
                <a:cs typeface="Calibri"/>
              </a:rPr>
              <a:t> </a:t>
            </a:r>
            <a:endParaRPr lang="en-US">
              <a:solidFill>
                <a:schemeClr val="bg1"/>
              </a:solidFill>
            </a:endParaRPr>
          </a:p>
          <a:p>
            <a:pPr marL="228600" indent="-228600">
              <a:lnSpc>
                <a:spcPts val="1553"/>
              </a:lnSpc>
              <a:buAutoNum type="arabicPeriod"/>
            </a:pPr>
            <a:endParaRPr lang="en-US" sz="2400">
              <a:solidFill>
                <a:schemeClr val="bg1"/>
              </a:solidFill>
              <a:latin typeface="VaG Rounded"/>
              <a:ea typeface="Calibri"/>
              <a:cs typeface="Calibri"/>
            </a:endParaRPr>
          </a:p>
          <a:p>
            <a:pPr marL="228600" indent="-228600">
              <a:lnSpc>
                <a:spcPts val="1553"/>
              </a:lnSpc>
              <a:buFontTx/>
              <a:buAutoNum type="arabicPeriod"/>
            </a:pPr>
            <a:endParaRPr lang="en-US" sz="2400">
              <a:solidFill>
                <a:schemeClr val="bg1"/>
              </a:solidFill>
              <a:latin typeface="VaG Rounded"/>
              <a:ea typeface="Calibri"/>
              <a:cs typeface="Calibri"/>
            </a:endParaRPr>
          </a:p>
          <a:p>
            <a:pPr marL="228600" indent="-228600">
              <a:lnSpc>
                <a:spcPts val="1553"/>
              </a:lnSpc>
              <a:buFontTx/>
              <a:buAutoNum type="arabicPeriod"/>
            </a:pPr>
            <a:endParaRPr lang="en-US" sz="2400">
              <a:solidFill>
                <a:schemeClr val="bg1"/>
              </a:solidFill>
              <a:latin typeface="VaG Rounded"/>
              <a:ea typeface="Calibri"/>
              <a:cs typeface="Calibri"/>
            </a:endParaRPr>
          </a:p>
          <a:p>
            <a:pPr marL="228600" indent="-228600">
              <a:lnSpc>
                <a:spcPts val="1553"/>
              </a:lnSpc>
              <a:buFontTx/>
              <a:buAutoNum type="arabicPeriod"/>
            </a:pPr>
            <a:endParaRPr lang="en-US" sz="2400">
              <a:solidFill>
                <a:schemeClr val="bg1"/>
              </a:solidFill>
              <a:latin typeface="VaG Rounded"/>
              <a:ea typeface="Calibri"/>
              <a:cs typeface="Calibri"/>
            </a:endParaRPr>
          </a:p>
          <a:p>
            <a:pPr marL="228600" indent="-228600">
              <a:lnSpc>
                <a:spcPts val="1553"/>
              </a:lnSpc>
              <a:buFontTx/>
              <a:buAutoNum type="arabicPeriod"/>
            </a:pPr>
            <a:endParaRPr lang="en-US" sz="2400">
              <a:solidFill>
                <a:schemeClr val="bg1"/>
              </a:solidFill>
              <a:latin typeface="VaG Rounded"/>
              <a:ea typeface="Calibri"/>
              <a:cs typeface="Calibri"/>
            </a:endParaRPr>
          </a:p>
          <a:p>
            <a:pPr marL="228600" indent="-228600">
              <a:lnSpc>
                <a:spcPts val="1553"/>
              </a:lnSpc>
              <a:buFontTx/>
              <a:buAutoNum type="arabicPeriod"/>
            </a:pPr>
            <a:endParaRPr lang="en-US" sz="2400">
              <a:solidFill>
                <a:schemeClr val="bg1"/>
              </a:solidFill>
              <a:latin typeface="VaG Rounded"/>
              <a:ea typeface="Calibri"/>
              <a:cs typeface="Calibri"/>
            </a:endParaRPr>
          </a:p>
          <a:p>
            <a:pPr>
              <a:lnSpc>
                <a:spcPts val="1553"/>
              </a:lnSpc>
            </a:pPr>
            <a:endParaRPr lang="en-US" sz="2400">
              <a:solidFill>
                <a:schemeClr val="bg1"/>
              </a:solidFill>
              <a:latin typeface="VaG Rounded"/>
              <a:ea typeface="Calibri"/>
              <a:cs typeface="Calibri"/>
            </a:endParaRPr>
          </a:p>
          <a:p>
            <a:pPr marL="228600" indent="-228600">
              <a:lnSpc>
                <a:spcPts val="1553"/>
              </a:lnSpc>
              <a:buFontTx/>
              <a:buAutoNum type="arabicPeriod"/>
            </a:pPr>
            <a:endParaRPr lang="en-US" sz="2400">
              <a:solidFill>
                <a:schemeClr val="bg1"/>
              </a:solidFill>
              <a:latin typeface="VaG Rounded"/>
              <a:ea typeface="Calibri"/>
              <a:cs typeface="Calibri"/>
            </a:endParaRPr>
          </a:p>
          <a:p>
            <a:pPr marL="228600" indent="-228600">
              <a:lnSpc>
                <a:spcPts val="1553"/>
              </a:lnSpc>
              <a:buFontTx/>
              <a:buAutoNum type="arabicPeriod"/>
            </a:pPr>
            <a:endParaRPr lang="en-US" sz="2400">
              <a:solidFill>
                <a:schemeClr val="bg1"/>
              </a:solidFill>
              <a:latin typeface="VaG Rounded"/>
              <a:ea typeface="Calibri"/>
              <a:cs typeface="Calibri"/>
            </a:endParaRPr>
          </a:p>
          <a:p>
            <a:pPr marL="228600" indent="-228600">
              <a:lnSpc>
                <a:spcPts val="1553"/>
              </a:lnSpc>
              <a:buFontTx/>
              <a:buAutoNum type="arabicPeriod"/>
            </a:pPr>
            <a:endParaRPr lang="en-US" sz="2400">
              <a:solidFill>
                <a:schemeClr val="bg1"/>
              </a:solidFill>
              <a:latin typeface="VaG Rounded"/>
              <a:ea typeface="Calibri"/>
              <a:cs typeface="Calibri"/>
            </a:endParaRPr>
          </a:p>
          <a:p>
            <a:pPr marL="228600" indent="-228600">
              <a:lnSpc>
                <a:spcPts val="1553"/>
              </a:lnSpc>
              <a:buFontTx/>
              <a:buAutoNum type="arabicPeriod"/>
            </a:pPr>
            <a:endParaRPr lang="en-US" sz="2400">
              <a:solidFill>
                <a:schemeClr val="bg1"/>
              </a:solidFill>
              <a:latin typeface="VaG Rounded"/>
              <a:ea typeface="Calibri"/>
              <a:cs typeface="Calibri"/>
            </a:endParaRPr>
          </a:p>
          <a:p>
            <a:pPr marL="228600" indent="-228600">
              <a:lnSpc>
                <a:spcPts val="1553"/>
              </a:lnSpc>
              <a:buFont typeface=""/>
              <a:buAutoNum type="arabicPeriod" startAt="2"/>
            </a:pPr>
            <a:r>
              <a:rPr lang="en-GB" sz="2400" b="1" u="sng">
                <a:solidFill>
                  <a:schemeClr val="bg1"/>
                </a:solidFill>
                <a:latin typeface="VaG Rounded"/>
                <a:ea typeface="Calibri"/>
                <a:cs typeface="Calibri"/>
                <a:hlinkClick r:id="rId4">
                  <a:extLst>
                    <a:ext uri="{A12FA001-AC4F-418D-AE19-62706E023703}">
                      <ahyp:hlinkClr xmlns:ahyp="http://schemas.microsoft.com/office/drawing/2018/hyperlinkcolor" val="tx"/>
                    </a:ext>
                  </a:extLst>
                </a:hlinkClick>
              </a:rPr>
              <a:t>A Manifesto for Education for Environmental Sustainability</a:t>
            </a:r>
            <a:endParaRPr lang="en-GB" sz="2400" b="1" u="sng">
              <a:solidFill>
                <a:schemeClr val="bg1"/>
              </a:solidFill>
              <a:latin typeface="VaG Rounded"/>
              <a:ea typeface="Calibri"/>
              <a:cs typeface="Calibri"/>
              <a:hlinkClick r:id="rId5">
                <a:extLst>
                  <a:ext uri="{A12FA001-AC4F-418D-AE19-62706E023703}">
                    <ahyp:hlinkClr xmlns:ahyp="http://schemas.microsoft.com/office/drawing/2018/hyperlinkcolor" val="tx"/>
                  </a:ext>
                </a:extLst>
              </a:hlinkClick>
            </a:endParaRPr>
          </a:p>
          <a:p>
            <a:pPr>
              <a:lnSpc>
                <a:spcPts val="1553"/>
              </a:lnSpc>
            </a:pPr>
            <a:endParaRPr lang="en-GB" sz="2400" b="1">
              <a:solidFill>
                <a:schemeClr val="bg1"/>
              </a:solidFill>
              <a:latin typeface="VaG Rounded"/>
              <a:ea typeface="Calibri"/>
              <a:cs typeface="Calibri"/>
            </a:endParaRPr>
          </a:p>
          <a:p>
            <a:pPr>
              <a:lnSpc>
                <a:spcPts val="1553"/>
              </a:lnSpc>
            </a:pPr>
            <a:r>
              <a:rPr lang="en-GB" sz="2400" b="1">
                <a:solidFill>
                  <a:schemeClr val="bg1"/>
                </a:solidFill>
                <a:latin typeface="VaG Rounded"/>
                <a:ea typeface="Calibri"/>
                <a:cs typeface="Calibri"/>
              </a:rPr>
              <a:t> BERA Research Commission</a:t>
            </a:r>
            <a:r>
              <a:rPr lang="en-US" sz="2400">
                <a:solidFill>
                  <a:schemeClr val="bg1"/>
                </a:solidFill>
                <a:latin typeface="VaG Rounded"/>
              </a:rPr>
              <a:t> </a:t>
            </a:r>
            <a:endParaRPr lang="en-US">
              <a:solidFill>
                <a:schemeClr val="bg1"/>
              </a:solidFill>
            </a:endParaRPr>
          </a:p>
        </p:txBody>
      </p:sp>
      <p:pic>
        <p:nvPicPr>
          <p:cNvPr id="6" name="Picture 5" descr="A group of people sitting on a large tablet&#10;&#10;AI-generated content may be incorrect.">
            <a:extLst>
              <a:ext uri="{FF2B5EF4-FFF2-40B4-BE49-F238E27FC236}">
                <a16:creationId xmlns:a16="http://schemas.microsoft.com/office/drawing/2014/main" id="{ED87DDBA-CB23-4BE4-3C05-2EC418ACF53E}"/>
              </a:ext>
            </a:extLst>
          </p:cNvPr>
          <p:cNvPicPr>
            <a:picLocks noChangeAspect="1"/>
          </p:cNvPicPr>
          <p:nvPr/>
        </p:nvPicPr>
        <p:blipFill>
          <a:blip r:embed="rId6"/>
          <a:stretch>
            <a:fillRect/>
          </a:stretch>
        </p:blipFill>
        <p:spPr>
          <a:xfrm>
            <a:off x="6200592" y="1220767"/>
            <a:ext cx="3597396" cy="2174578"/>
          </a:xfrm>
          <a:prstGeom prst="rect">
            <a:avLst/>
          </a:prstGeom>
        </p:spPr>
      </p:pic>
      <p:pic>
        <p:nvPicPr>
          <p:cNvPr id="7" name="Picture 6" descr="A collage of images of various animals&#10;&#10;AI-generated content may be incorrect.">
            <a:extLst>
              <a:ext uri="{FF2B5EF4-FFF2-40B4-BE49-F238E27FC236}">
                <a16:creationId xmlns:a16="http://schemas.microsoft.com/office/drawing/2014/main" id="{DE58460C-E73D-F783-9B20-1C6EFB5CC4C6}"/>
              </a:ext>
            </a:extLst>
          </p:cNvPr>
          <p:cNvPicPr>
            <a:picLocks noChangeAspect="1"/>
          </p:cNvPicPr>
          <p:nvPr/>
        </p:nvPicPr>
        <p:blipFill>
          <a:blip r:embed="rId7"/>
          <a:stretch>
            <a:fillRect/>
          </a:stretch>
        </p:blipFill>
        <p:spPr>
          <a:xfrm>
            <a:off x="6226832" y="4451545"/>
            <a:ext cx="3571156" cy="2213754"/>
          </a:xfrm>
          <a:prstGeom prst="rect">
            <a:avLst/>
          </a:prstGeom>
        </p:spPr>
      </p:pic>
    </p:spTree>
    <p:extLst>
      <p:ext uri="{BB962C8B-B14F-4D97-AF65-F5344CB8AC3E}">
        <p14:creationId xmlns:p14="http://schemas.microsoft.com/office/powerpoint/2010/main" val="3460919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B1AA9FA-FB01-4BE2-BF24-982CA3F04C6B}"/>
              </a:ext>
            </a:extLst>
          </p:cNvPr>
          <p:cNvSpPr>
            <a:spLocks noGrp="1"/>
          </p:cNvSpPr>
          <p:nvPr>
            <p:ph type="title" idx="4294967295"/>
          </p:nvPr>
        </p:nvSpPr>
        <p:spPr>
          <a:xfrm>
            <a:off x="304800" y="241163"/>
            <a:ext cx="8346832" cy="127445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spcBef>
                <a:spcPts val="600"/>
              </a:spcBef>
              <a:spcAft>
                <a:spcPts val="600"/>
              </a:spcAft>
            </a:pPr>
            <a:br>
              <a:rPr lang="en-GB" sz="3200">
                <a:latin typeface="VAG Rounded" panose="02000403040000020004" pitchFamily="2" charset="0"/>
              </a:rPr>
            </a:br>
            <a:r>
              <a:rPr lang="en-GB" sz="3200" b="1">
                <a:latin typeface="VAG Rounded" panose="02000403040000020004" pitchFamily="2" charset="0"/>
              </a:rPr>
              <a:t>Teach Climate Justice </a:t>
            </a:r>
            <a:br>
              <a:rPr lang="en-GB" sz="3200" b="1">
                <a:latin typeface="VAG Rounded" panose="02000403040000020004" pitchFamily="2" charset="0"/>
              </a:rPr>
            </a:br>
            <a:r>
              <a:rPr lang="en-GB" sz="3200">
                <a:latin typeface="VAG Rounded" panose="02000403040000020004" pitchFamily="2" charset="0"/>
              </a:rPr>
              <a:t>Course Learning Outcomes</a:t>
            </a:r>
            <a:br>
              <a:rPr lang="en-GB" sz="3200">
                <a:latin typeface="VAG Rounded" panose="02000403040000020004" pitchFamily="2" charset="0"/>
              </a:rPr>
            </a:br>
            <a:endParaRPr lang="en-GB" b="1">
              <a:latin typeface="VAG Rounded" panose="02000403040000020004" pitchFamily="2" charset="0"/>
            </a:endParaRPr>
          </a:p>
        </p:txBody>
      </p:sp>
      <p:sp>
        <p:nvSpPr>
          <p:cNvPr id="4" name="Content Placeholder 2">
            <a:extLst>
              <a:ext uri="{FF2B5EF4-FFF2-40B4-BE49-F238E27FC236}">
                <a16:creationId xmlns:a16="http://schemas.microsoft.com/office/drawing/2014/main" id="{35A851AC-B196-40A8-8F30-8521D2886458}"/>
              </a:ext>
            </a:extLst>
          </p:cNvPr>
          <p:cNvSpPr txBox="1">
            <a:spLocks/>
          </p:cNvSpPr>
          <p:nvPr/>
        </p:nvSpPr>
        <p:spPr>
          <a:xfrm>
            <a:off x="383456" y="1373272"/>
            <a:ext cx="11136923" cy="4417928"/>
          </a:xfrm>
          <a:prstGeom prst="rect">
            <a:avLst/>
          </a:prstGeom>
          <a:ln w="50800">
            <a:noFill/>
          </a:ln>
        </p:spPr>
        <p:txBody>
          <a:bodyPr vert="horz" lIns="91440" tIns="45720" rIns="91440" bIns="45720" rtlCol="0" anchor="t">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b="0" i="0" kern="1200">
                <a:solidFill>
                  <a:schemeClr val="tx1"/>
                </a:solidFill>
                <a:latin typeface="Oxfam TSTAR PRO" panose="02000806030000020004" pitchFamily="2" charset="0"/>
                <a:ea typeface="Oxfam TSTAR PRO" panose="02000806030000020004" pitchFamily="2"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fontAlgn="base">
              <a:lnSpc>
                <a:spcPct val="170000"/>
              </a:lnSpc>
              <a:spcAft>
                <a:spcPts val="600"/>
              </a:spcAft>
              <a:buClr>
                <a:schemeClr val="accent1"/>
              </a:buClr>
              <a:buSzPct val="110000"/>
            </a:pPr>
            <a:r>
              <a:rPr lang="en-US" b="1">
                <a:solidFill>
                  <a:schemeClr val="bg1"/>
                </a:solidFill>
                <a:latin typeface="VAG Rounded" panose="02000403040000020004" pitchFamily="2" charset="0"/>
              </a:rPr>
              <a:t>By the end of the training the students will have:</a:t>
            </a:r>
            <a:endParaRPr lang="en-US">
              <a:solidFill>
                <a:schemeClr val="bg1"/>
              </a:solidFill>
              <a:latin typeface="VAG Rounded" panose="02000403040000020004" pitchFamily="2" charset="0"/>
            </a:endParaRPr>
          </a:p>
          <a:p>
            <a:pPr marL="457200" indent="-457200" fontAlgn="base">
              <a:lnSpc>
                <a:spcPct val="170000"/>
              </a:lnSpc>
              <a:spcAft>
                <a:spcPts val="600"/>
              </a:spcAft>
              <a:buClr>
                <a:schemeClr val="accent1"/>
              </a:buClr>
              <a:buSzPct val="110000"/>
              <a:buFont typeface="Arial" panose="020B0604020202020204" pitchFamily="34" charset="0"/>
              <a:buChar char="•"/>
            </a:pPr>
            <a:r>
              <a:rPr lang="en-US">
                <a:solidFill>
                  <a:schemeClr val="bg1"/>
                </a:solidFill>
                <a:latin typeface="VAG Rounded" panose="02000403040000020004" pitchFamily="2" charset="0"/>
              </a:rPr>
              <a:t>Increased knowledge  and understanding of education about and for climate justice </a:t>
            </a:r>
          </a:p>
          <a:p>
            <a:pPr marL="457200" indent="-457200" fontAlgn="base">
              <a:lnSpc>
                <a:spcPct val="170000"/>
              </a:lnSpc>
              <a:spcAft>
                <a:spcPts val="600"/>
              </a:spcAft>
              <a:buClr>
                <a:schemeClr val="accent1"/>
              </a:buClr>
              <a:buSzPct val="110000"/>
              <a:buFont typeface="Arial" panose="020B0604020202020204" pitchFamily="34" charset="0"/>
              <a:buChar char="•"/>
            </a:pPr>
            <a:r>
              <a:rPr lang="en-GB">
                <a:solidFill>
                  <a:schemeClr val="bg1"/>
                </a:solidFill>
                <a:latin typeface="VAG Rounded" panose="02000403040000020004" pitchFamily="2" charset="0"/>
              </a:rPr>
              <a:t>Increased awareness of and confidence to explore intersectionality and its relevance to the climate emergency</a:t>
            </a:r>
          </a:p>
          <a:p>
            <a:pPr marL="457200" indent="-457200" fontAlgn="base">
              <a:lnSpc>
                <a:spcPct val="170000"/>
              </a:lnSpc>
              <a:spcAft>
                <a:spcPts val="600"/>
              </a:spcAft>
              <a:buClr>
                <a:schemeClr val="accent1"/>
              </a:buClr>
              <a:buSzPct val="110000"/>
              <a:buFont typeface="Arial" panose="020B0604020202020204" pitchFamily="34" charset="0"/>
              <a:buChar char="•"/>
            </a:pPr>
            <a:r>
              <a:rPr lang="en-US">
                <a:solidFill>
                  <a:schemeClr val="bg1"/>
                </a:solidFill>
                <a:latin typeface="VAG Rounded" panose="02000403040000020004" pitchFamily="2" charset="0"/>
              </a:rPr>
              <a:t>Increased skills to promote critical thinking, debate and discussion on complex and controversial issues</a:t>
            </a:r>
          </a:p>
          <a:p>
            <a:pPr marL="457200" indent="-457200" fontAlgn="base">
              <a:lnSpc>
                <a:spcPct val="170000"/>
              </a:lnSpc>
              <a:spcAft>
                <a:spcPts val="600"/>
              </a:spcAft>
              <a:buClr>
                <a:schemeClr val="accent1"/>
              </a:buClr>
              <a:buSzPct val="110000"/>
              <a:buFont typeface="Arial" panose="020B0604020202020204" pitchFamily="34" charset="0"/>
              <a:buChar char="•"/>
            </a:pPr>
            <a:r>
              <a:rPr lang="en-US">
                <a:solidFill>
                  <a:schemeClr val="bg1"/>
                </a:solidFill>
                <a:latin typeface="VAG Rounded" panose="02000403040000020004" pitchFamily="2" charset="0"/>
              </a:rPr>
              <a:t>Increased confidence  and motivation to plan lessons and include opportunities for young people to feel empowered to act and be heard in support of climate justice </a:t>
            </a:r>
          </a:p>
          <a:p>
            <a:endParaRPr lang="en-GB" sz="1200">
              <a:solidFill>
                <a:schemeClr val="bg1"/>
              </a:solidFill>
              <a:latin typeface="VAG Rounded" panose="02000403040000020004" pitchFamily="2" charset="0"/>
            </a:endParaRPr>
          </a:p>
        </p:txBody>
      </p:sp>
    </p:spTree>
    <p:extLst>
      <p:ext uri="{BB962C8B-B14F-4D97-AF65-F5344CB8AC3E}">
        <p14:creationId xmlns:p14="http://schemas.microsoft.com/office/powerpoint/2010/main" val="2960931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3BA3F0F-CBDC-3069-4A29-9781E1591E1F}"/>
              </a:ext>
            </a:extLst>
          </p:cNvPr>
          <p:cNvSpPr txBox="1">
            <a:spLocks/>
          </p:cNvSpPr>
          <p:nvPr/>
        </p:nvSpPr>
        <p:spPr>
          <a:xfrm>
            <a:off x="0" y="1903631"/>
            <a:ext cx="12192000" cy="4654485"/>
          </a:xfrm>
          <a:prstGeom prst="rect">
            <a:avLst/>
          </a:prstGeom>
          <a:ln w="50800">
            <a:noFill/>
          </a:ln>
        </p:spPr>
        <p:txBody>
          <a:bodyPr lIns="91440" tIns="45720" rIns="91440" bIns="4572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228600" algn="ctr">
              <a:lnSpc>
                <a:spcPct val="120000"/>
              </a:lnSpc>
              <a:spcAft>
                <a:spcPts val="600"/>
              </a:spcAft>
            </a:pPr>
            <a:r>
              <a:rPr lang="en-US" sz="2000" b="1">
                <a:solidFill>
                  <a:schemeClr val="bg1"/>
                </a:solidFill>
                <a:latin typeface="VAG Rounded"/>
              </a:rPr>
              <a:t>The development of these Teach Climate Justice resources was funded by the European Union</a:t>
            </a:r>
            <a:br>
              <a:rPr lang="en-US" sz="2000" b="1">
                <a:latin typeface="VAG Rounded" panose="02000403040000020004" pitchFamily="2" charset="0"/>
              </a:rPr>
            </a:br>
            <a:r>
              <a:rPr lang="en-US" sz="2000" b="1">
                <a:solidFill>
                  <a:schemeClr val="bg1"/>
                </a:solidFill>
                <a:latin typeface="VAG Rounded"/>
              </a:rPr>
              <a:t> </a:t>
            </a:r>
          </a:p>
          <a:p>
            <a:pPr indent="-228600" algn="ctr">
              <a:lnSpc>
                <a:spcPct val="120000"/>
              </a:lnSpc>
              <a:spcAft>
                <a:spcPts val="600"/>
              </a:spcAft>
            </a:pPr>
            <a:r>
              <a:rPr lang="en-US" sz="2000" b="1">
                <a:solidFill>
                  <a:schemeClr val="bg1"/>
                </a:solidFill>
                <a:latin typeface="VAG Rounded"/>
              </a:rPr>
              <a:t>The course is designed to be used alongside Oxfam</a:t>
            </a:r>
            <a:r>
              <a:rPr lang="en-US" sz="2000" b="1">
                <a:solidFill>
                  <a:schemeClr val="bg1"/>
                </a:solidFill>
                <a:latin typeface="+mn-lt"/>
              </a:rPr>
              <a:t>’</a:t>
            </a:r>
            <a:r>
              <a:rPr lang="en-US" sz="2000" b="1">
                <a:solidFill>
                  <a:schemeClr val="bg1"/>
                </a:solidFill>
                <a:latin typeface="VAG Rounded"/>
              </a:rPr>
              <a:t>s range of Climate Justice </a:t>
            </a:r>
            <a:r>
              <a:rPr lang="en-US" sz="2000" b="1">
                <a:solidFill>
                  <a:schemeClr val="bg1"/>
                </a:solidFill>
                <a:latin typeface="VAG Rounded"/>
                <a:hlinkClick r:id="rId2">
                  <a:extLst>
                    <a:ext uri="{A12FA001-AC4F-418D-AE19-62706E023703}">
                      <ahyp:hlinkClr xmlns:ahyp="http://schemas.microsoft.com/office/drawing/2018/hyperlinkcolor" val="tx"/>
                    </a:ext>
                  </a:extLst>
                </a:hlinkClick>
              </a:rPr>
              <a:t>education resources</a:t>
            </a:r>
            <a:endParaRPr lang="en-US" sz="2000" b="1">
              <a:solidFill>
                <a:schemeClr val="bg1"/>
              </a:solidFill>
              <a:latin typeface="VAG Rounded"/>
            </a:endParaRPr>
          </a:p>
          <a:p>
            <a:pPr indent="-228600" algn="ctr">
              <a:lnSpc>
                <a:spcPct val="120000"/>
              </a:lnSpc>
              <a:spcAft>
                <a:spcPts val="600"/>
              </a:spcAft>
            </a:pPr>
            <a:r>
              <a:rPr lang="en-US" sz="2000" b="1">
                <a:solidFill>
                  <a:schemeClr val="bg1"/>
                </a:solidFill>
                <a:latin typeface="VAG Rounded"/>
              </a:rPr>
              <a:t> </a:t>
            </a:r>
          </a:p>
          <a:p>
            <a:pPr indent="-228600" algn="ctr">
              <a:lnSpc>
                <a:spcPct val="120000"/>
              </a:lnSpc>
              <a:spcAft>
                <a:spcPts val="600"/>
              </a:spcAft>
            </a:pPr>
            <a:r>
              <a:rPr lang="en-US" sz="2000" b="1">
                <a:solidFill>
                  <a:schemeClr val="bg1"/>
                </a:solidFill>
                <a:latin typeface="VAG Rounded"/>
              </a:rPr>
              <a:t>For support delivering this course, or for further information, you can contact </a:t>
            </a:r>
            <a:r>
              <a:rPr lang="en-US" sz="2000" b="1">
                <a:solidFill>
                  <a:schemeClr val="bg1"/>
                </a:solidFill>
                <a:latin typeface="VAG Rounded"/>
                <a:hlinkClick r:id="rId3"/>
              </a:rPr>
              <a:t>Liverpool World Centre</a:t>
            </a:r>
            <a:endParaRPr lang="en-GB" sz="2000">
              <a:solidFill>
                <a:schemeClr val="bg1"/>
              </a:solidFill>
              <a:latin typeface="VAG Rounded" panose="02000403040000020004" pitchFamily="2" charset="0"/>
            </a:endParaRPr>
          </a:p>
        </p:txBody>
      </p:sp>
    </p:spTree>
    <p:extLst>
      <p:ext uri="{BB962C8B-B14F-4D97-AF65-F5344CB8AC3E}">
        <p14:creationId xmlns:p14="http://schemas.microsoft.com/office/powerpoint/2010/main" val="2149100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9E922042-B75A-4A0A-BB0C-8732A97A0517}"/>
              </a:ext>
            </a:extLst>
          </p:cNvPr>
          <p:cNvGraphicFramePr>
            <a:graphicFrameLocks noGrp="1"/>
          </p:cNvGraphicFramePr>
          <p:nvPr>
            <p:extLst>
              <p:ext uri="{D42A27DB-BD31-4B8C-83A1-F6EECF244321}">
                <p14:modId xmlns:p14="http://schemas.microsoft.com/office/powerpoint/2010/main" val="974373949"/>
              </p:ext>
            </p:extLst>
          </p:nvPr>
        </p:nvGraphicFramePr>
        <p:xfrm>
          <a:off x="605116" y="2307807"/>
          <a:ext cx="11198961" cy="3157629"/>
        </p:xfrm>
        <a:graphic>
          <a:graphicData uri="http://schemas.openxmlformats.org/drawingml/2006/table">
            <a:tbl>
              <a:tblPr firstRow="1" bandRow="1">
                <a:noFill/>
                <a:tableStyleId>{8799B23B-EC83-4686-B30A-512413B5E67A}</a:tableStyleId>
              </a:tblPr>
              <a:tblGrid>
                <a:gridCol w="8298445">
                  <a:extLst>
                    <a:ext uri="{9D8B030D-6E8A-4147-A177-3AD203B41FA5}">
                      <a16:colId xmlns:a16="http://schemas.microsoft.com/office/drawing/2014/main" val="1648253673"/>
                    </a:ext>
                  </a:extLst>
                </a:gridCol>
                <a:gridCol w="2900516">
                  <a:extLst>
                    <a:ext uri="{9D8B030D-6E8A-4147-A177-3AD203B41FA5}">
                      <a16:colId xmlns:a16="http://schemas.microsoft.com/office/drawing/2014/main" val="2586470744"/>
                    </a:ext>
                  </a:extLst>
                </a:gridCol>
              </a:tblGrid>
              <a:tr h="641479">
                <a:tc>
                  <a:txBody>
                    <a:bodyPr/>
                    <a:lstStyle/>
                    <a:p>
                      <a:pPr marL="0" indent="0">
                        <a:buNone/>
                      </a:pPr>
                      <a:r>
                        <a:rPr lang="en-GB" sz="1800" b="0">
                          <a:solidFill>
                            <a:schemeClr val="tx1">
                              <a:lumMod val="75000"/>
                              <a:lumOff val="25000"/>
                            </a:schemeClr>
                          </a:solidFill>
                          <a:latin typeface="VaG Rounded"/>
                          <a:cs typeface="Arial"/>
                        </a:rPr>
                        <a:t>1.</a:t>
                      </a:r>
                      <a:r>
                        <a:rPr lang="en-GB" sz="1800" b="1">
                          <a:solidFill>
                            <a:schemeClr val="tx1">
                              <a:lumMod val="75000"/>
                              <a:lumOff val="25000"/>
                            </a:schemeClr>
                          </a:solidFill>
                          <a:latin typeface="VaG Rounded"/>
                          <a:cs typeface="Arial"/>
                        </a:rPr>
                        <a:t> Warm Up Activity: Revisiting Climate Justice</a:t>
                      </a:r>
                      <a:endParaRPr lang="en-GB" sz="1800" b="1">
                        <a:latin typeface="VaG Rounded"/>
                        <a:cs typeface="Arial"/>
                      </a:endParaRPr>
                    </a:p>
                  </a:txBody>
                  <a:tcPr marL="228909" marR="114450" marT="114455" marB="114455">
                    <a:lnL w="9525" cap="flat" cmpd="sng" algn="ctr">
                      <a:solidFill>
                        <a:srgbClr val="D8DCDC"/>
                      </a:solidFill>
                      <a:prstDash val="solid"/>
                    </a:lnL>
                    <a:lnR w="9525" cap="flat" cmpd="sng" algn="ctr">
                      <a:solidFill>
                        <a:srgbClr val="D8DCDC"/>
                      </a:solidFill>
                      <a:prstDash val="solid"/>
                      <a:round/>
                      <a:headEnd type="none" w="med" len="med"/>
                      <a:tailEnd type="none" w="med" len="med"/>
                    </a:lnR>
                    <a:lnT w="9525" cap="flat" cmpd="sng" algn="ctr">
                      <a:solidFill>
                        <a:srgbClr val="D8DCDC"/>
                      </a:solidFill>
                      <a:prstDash val="solid"/>
                    </a:lnT>
                    <a:lnB w="9525" cap="flat" cmpd="sng" algn="ctr">
                      <a:solidFill>
                        <a:srgbClr val="D8DCDC"/>
                      </a:solidFill>
                      <a:prstDash val="solid"/>
                      <a:round/>
                      <a:headEnd type="none" w="med" len="med"/>
                      <a:tailEnd type="none" w="med" len="med"/>
                    </a:lnB>
                    <a:solidFill>
                      <a:schemeClr val="bg1"/>
                    </a:solidFill>
                  </a:tcPr>
                </a:tc>
                <a:tc>
                  <a:txBody>
                    <a:bodyPr/>
                    <a:lstStyle/>
                    <a:p>
                      <a:pPr marL="0" indent="0">
                        <a:buNone/>
                      </a:pPr>
                      <a:r>
                        <a:rPr lang="en-GB" sz="1800" b="1">
                          <a:latin typeface="VaG Rounded"/>
                        </a:rPr>
                        <a:t>Slides 5-7</a:t>
                      </a:r>
                    </a:p>
                  </a:txBody>
                  <a:tcPr marL="228909" marR="114450" marT="114455" marB="114455">
                    <a:lnL w="9525" cap="flat" cmpd="sng" algn="ctr">
                      <a:solidFill>
                        <a:srgbClr val="D8DCDC"/>
                      </a:solidFill>
                      <a:prstDash val="solid"/>
                      <a:round/>
                      <a:headEnd type="none" w="med" len="med"/>
                      <a:tailEnd type="none" w="med" len="med"/>
                    </a:lnL>
                    <a:lnR w="9525" cap="flat" cmpd="sng" algn="ctr">
                      <a:solidFill>
                        <a:srgbClr val="D8DCDC"/>
                      </a:solidFill>
                      <a:prstDash val="solid"/>
                    </a:lnR>
                    <a:lnT w="9525" cap="flat" cmpd="sng" algn="ctr">
                      <a:solidFill>
                        <a:srgbClr val="D8DCDC"/>
                      </a:solidFill>
                      <a:prstDash val="solid"/>
                      <a:round/>
                      <a:headEnd type="none" w="med" len="med"/>
                      <a:tailEnd type="none" w="med" len="med"/>
                    </a:lnT>
                    <a:lnB w="9525" cap="flat" cmpd="sng" algn="ctr">
                      <a:solidFill>
                        <a:srgbClr val="D8DCDC"/>
                      </a:solidFill>
                      <a:prstDash val="solid"/>
                      <a:round/>
                      <a:headEnd type="none" w="med" len="med"/>
                      <a:tailEnd type="none" w="med" len="med"/>
                    </a:lnB>
                    <a:solidFill>
                      <a:schemeClr val="bg1"/>
                    </a:solidFill>
                  </a:tcPr>
                </a:tc>
                <a:extLst>
                  <a:ext uri="{0D108BD9-81ED-4DB2-BD59-A6C34878D82A}">
                    <a16:rowId xmlns:a16="http://schemas.microsoft.com/office/drawing/2014/main" val="3527810942"/>
                  </a:ext>
                </a:extLst>
              </a:tr>
              <a:tr h="494255">
                <a:tc>
                  <a:txBody>
                    <a:bodyPr/>
                    <a:lstStyle/>
                    <a:p>
                      <a:r>
                        <a:rPr lang="en-GB" sz="1800" b="0">
                          <a:solidFill>
                            <a:schemeClr val="tx1">
                              <a:lumMod val="75000"/>
                              <a:lumOff val="25000"/>
                            </a:schemeClr>
                          </a:solidFill>
                          <a:latin typeface="VaG Rounded"/>
                          <a:cs typeface="Arial"/>
                        </a:rPr>
                        <a:t>2.</a:t>
                      </a:r>
                      <a:r>
                        <a:rPr lang="en-GB" sz="1800" b="1">
                          <a:solidFill>
                            <a:schemeClr val="tx1">
                              <a:lumMod val="75000"/>
                              <a:lumOff val="25000"/>
                            </a:schemeClr>
                          </a:solidFill>
                          <a:latin typeface="VaG Rounded"/>
                          <a:cs typeface="Arial"/>
                        </a:rPr>
                        <a:t>Climate Justice &amp; Intersectionality: The Climate Game </a:t>
                      </a:r>
                    </a:p>
                  </a:txBody>
                  <a:tcPr marL="228909" marR="114450" marT="114455" marB="114455">
                    <a:lnL w="9525" cap="flat" cmpd="sng" algn="ctr">
                      <a:solidFill>
                        <a:srgbClr val="D8DCDC"/>
                      </a:solidFill>
                      <a:prstDash val="solid"/>
                    </a:lnL>
                    <a:lnR w="9525" cap="flat" cmpd="sng" algn="ctr">
                      <a:solidFill>
                        <a:srgbClr val="D8DCDC"/>
                      </a:solidFill>
                      <a:prstDash val="solid"/>
                      <a:round/>
                      <a:headEnd type="none" w="med" len="med"/>
                      <a:tailEnd type="none" w="med" len="med"/>
                    </a:lnR>
                    <a:lnT w="9525" cap="flat" cmpd="sng" algn="ctr">
                      <a:solidFill>
                        <a:srgbClr val="D8DCDC"/>
                      </a:solidFill>
                      <a:prstDash val="solid"/>
                    </a:lnT>
                    <a:lnB w="9525" cap="flat" cmpd="sng" algn="ctr">
                      <a:solidFill>
                        <a:srgbClr val="D8DCDC"/>
                      </a:solidFill>
                      <a:prstDash val="solid"/>
                    </a:lnB>
                    <a:solidFill>
                      <a:schemeClr val="bg1"/>
                    </a:solidFill>
                  </a:tcPr>
                </a:tc>
                <a:tc>
                  <a:txBody>
                    <a:bodyPr/>
                    <a:lstStyle/>
                    <a:p>
                      <a:r>
                        <a:rPr lang="en-GB" sz="1800" b="1">
                          <a:solidFill>
                            <a:schemeClr val="tx1"/>
                          </a:solidFill>
                          <a:latin typeface="VaG Rounded"/>
                          <a:cs typeface="Arial"/>
                        </a:rPr>
                        <a:t>Slides 8-10</a:t>
                      </a:r>
                      <a:endParaRPr lang="en-US" b="1">
                        <a:solidFill>
                          <a:schemeClr val="tx1"/>
                        </a:solidFill>
                        <a:latin typeface="VaG Rounded"/>
                      </a:endParaRPr>
                    </a:p>
                  </a:txBody>
                  <a:tcPr marL="228909" marR="114450" marT="114455" marB="114455">
                    <a:lnL w="9525" cap="flat" cmpd="sng" algn="ctr">
                      <a:solidFill>
                        <a:srgbClr val="D8DCDC"/>
                      </a:solidFill>
                      <a:prstDash val="solid"/>
                      <a:round/>
                      <a:headEnd type="none" w="med" len="med"/>
                      <a:tailEnd type="none" w="med" len="med"/>
                    </a:lnL>
                    <a:lnR w="9525" cap="flat" cmpd="sng" algn="ctr">
                      <a:solidFill>
                        <a:srgbClr val="D8DCDC"/>
                      </a:solidFill>
                      <a:prstDash val="solid"/>
                    </a:lnR>
                    <a:lnT w="9525" cap="flat" cmpd="sng" algn="ctr">
                      <a:solidFill>
                        <a:srgbClr val="D8DCDC"/>
                      </a:solidFill>
                      <a:prstDash val="solid"/>
                      <a:round/>
                      <a:headEnd type="none" w="med" len="med"/>
                      <a:tailEnd type="none" w="med" len="med"/>
                    </a:lnT>
                    <a:lnB w="9525" cap="flat" cmpd="sng" algn="ctr">
                      <a:solidFill>
                        <a:srgbClr val="D8DCDC"/>
                      </a:solidFill>
                      <a:prstDash val="solid"/>
                      <a:round/>
                      <a:headEnd type="none" w="med" len="med"/>
                      <a:tailEnd type="none" w="med" len="med"/>
                    </a:lnB>
                    <a:solidFill>
                      <a:schemeClr val="bg1"/>
                    </a:solidFill>
                  </a:tcPr>
                </a:tc>
                <a:extLst>
                  <a:ext uri="{0D108BD9-81ED-4DB2-BD59-A6C34878D82A}">
                    <a16:rowId xmlns:a16="http://schemas.microsoft.com/office/drawing/2014/main" val="1606054789"/>
                  </a:ext>
                </a:extLst>
              </a:tr>
              <a:tr h="494255">
                <a:tc>
                  <a:txBody>
                    <a:bodyPr/>
                    <a:lstStyle/>
                    <a:p>
                      <a:r>
                        <a:rPr lang="en-GB" sz="1800" b="0">
                          <a:solidFill>
                            <a:schemeClr val="tx1">
                              <a:lumMod val="75000"/>
                              <a:lumOff val="25000"/>
                            </a:schemeClr>
                          </a:solidFill>
                          <a:latin typeface="VaG Rounded"/>
                          <a:cs typeface="Arial"/>
                        </a:rPr>
                        <a:t>4. </a:t>
                      </a:r>
                      <a:r>
                        <a:rPr lang="en-GB" sz="1800" b="1">
                          <a:solidFill>
                            <a:schemeClr val="tx1">
                              <a:lumMod val="75000"/>
                              <a:lumOff val="25000"/>
                            </a:schemeClr>
                          </a:solidFill>
                          <a:latin typeface="VaG Rounded"/>
                          <a:cs typeface="Arial"/>
                        </a:rPr>
                        <a:t>Climate Justice &amp; Intersectionality: My Identity</a:t>
                      </a:r>
                    </a:p>
                  </a:txBody>
                  <a:tcPr marL="228909" marR="114450" marT="114455" marB="114455">
                    <a:lnL w="9525" cap="flat" cmpd="sng" algn="ctr">
                      <a:solidFill>
                        <a:srgbClr val="D8DEDC"/>
                      </a:solidFill>
                      <a:prstDash val="solid"/>
                    </a:lnL>
                    <a:lnR w="9525" cap="flat" cmpd="sng" algn="ctr">
                      <a:solidFill>
                        <a:srgbClr val="D8DEDC"/>
                      </a:solidFill>
                      <a:prstDash val="solid"/>
                      <a:round/>
                      <a:headEnd type="none" w="med" len="med"/>
                      <a:tailEnd type="none" w="med" len="med"/>
                    </a:lnR>
                    <a:lnT w="9525" cap="flat" cmpd="sng" algn="ctr">
                      <a:solidFill>
                        <a:srgbClr val="D8DCDC"/>
                      </a:solidFill>
                      <a:prstDash val="solid"/>
                      <a:round/>
                      <a:headEnd type="none" w="med" len="med"/>
                      <a:tailEnd type="none" w="med" len="med"/>
                    </a:lnT>
                    <a:lnB w="9525" cap="flat" cmpd="sng" algn="ctr">
                      <a:solidFill>
                        <a:srgbClr val="D8DCDC"/>
                      </a:solidFill>
                      <a:prstDash val="solid"/>
                      <a:round/>
                      <a:headEnd type="none" w="med" len="med"/>
                      <a:tailEnd type="none" w="med" len="med"/>
                    </a:lnB>
                    <a:solidFill>
                      <a:schemeClr val="bg1"/>
                    </a:solidFill>
                  </a:tcPr>
                </a:tc>
                <a:tc>
                  <a:txBody>
                    <a:bodyPr/>
                    <a:lstStyle/>
                    <a:p>
                      <a:r>
                        <a:rPr lang="en-GB" sz="1800" b="1">
                          <a:solidFill>
                            <a:schemeClr val="tx1"/>
                          </a:solidFill>
                          <a:latin typeface="VaG Rounded"/>
                          <a:cs typeface="Arial"/>
                        </a:rPr>
                        <a:t>Slides 11 - 14</a:t>
                      </a:r>
                    </a:p>
                  </a:txBody>
                  <a:tcPr marL="228909" marR="114450" marT="114455" marB="114455">
                    <a:lnL w="9525" cap="flat" cmpd="sng" algn="ctr">
                      <a:solidFill>
                        <a:srgbClr val="D8DEDC"/>
                      </a:solidFill>
                      <a:prstDash val="solid"/>
                      <a:round/>
                      <a:headEnd type="none" w="med" len="med"/>
                      <a:tailEnd type="none" w="med" len="med"/>
                    </a:lnL>
                    <a:lnR w="9525" cap="flat" cmpd="sng" algn="ctr">
                      <a:solidFill>
                        <a:srgbClr val="D8DEDC"/>
                      </a:solidFill>
                      <a:prstDash val="solid"/>
                      <a:round/>
                      <a:headEnd type="none" w="med" len="med"/>
                      <a:tailEnd type="none" w="med" len="med"/>
                    </a:lnR>
                    <a:lnT w="9525" cap="flat" cmpd="sng" algn="ctr">
                      <a:solidFill>
                        <a:srgbClr val="D8DCDC"/>
                      </a:solidFill>
                      <a:prstDash val="solid"/>
                      <a:round/>
                      <a:headEnd type="none" w="med" len="med"/>
                      <a:tailEnd type="none" w="med" len="med"/>
                    </a:lnT>
                    <a:lnB w="9525" cap="flat" cmpd="sng" algn="ctr">
                      <a:solidFill>
                        <a:srgbClr val="D8DCDC"/>
                      </a:solidFill>
                      <a:prstDash val="solid"/>
                      <a:round/>
                      <a:headEnd type="none" w="med" len="med"/>
                      <a:tailEnd type="none" w="med" len="med"/>
                    </a:lnB>
                    <a:solidFill>
                      <a:schemeClr val="bg1"/>
                    </a:solidFill>
                  </a:tcPr>
                </a:tc>
                <a:extLst>
                  <a:ext uri="{0D108BD9-81ED-4DB2-BD59-A6C34878D82A}">
                    <a16:rowId xmlns:a16="http://schemas.microsoft.com/office/drawing/2014/main" val="757851326"/>
                  </a:ext>
                </a:extLst>
              </a:tr>
              <a:tr h="494255">
                <a:tc>
                  <a:txBody>
                    <a:bodyPr/>
                    <a:lstStyle/>
                    <a:p>
                      <a:r>
                        <a:rPr lang="en-GB" sz="1800" b="0">
                          <a:solidFill>
                            <a:schemeClr val="tx1">
                              <a:lumMod val="75000"/>
                              <a:lumOff val="25000"/>
                            </a:schemeClr>
                          </a:solidFill>
                          <a:latin typeface="VaG Rounded"/>
                          <a:cs typeface="Arial"/>
                        </a:rPr>
                        <a:t>6. </a:t>
                      </a:r>
                      <a:r>
                        <a:rPr lang="en-GB" sz="1800" b="1">
                          <a:solidFill>
                            <a:schemeClr val="tx1">
                              <a:lumMod val="75000"/>
                              <a:lumOff val="25000"/>
                            </a:schemeClr>
                          </a:solidFill>
                          <a:latin typeface="VaG Rounded"/>
                          <a:cs typeface="Arial"/>
                        </a:rPr>
                        <a:t>An Exploration Through The Lens of Gender</a:t>
                      </a:r>
                    </a:p>
                  </a:txBody>
                  <a:tcPr marL="228909" marR="114450" marT="114455" marB="114455">
                    <a:lnL w="9525" cap="flat" cmpd="sng" algn="ctr">
                      <a:solidFill>
                        <a:srgbClr val="D8DEDC"/>
                      </a:solidFill>
                      <a:prstDash val="solid"/>
                    </a:lnL>
                    <a:lnR w="9525" cap="flat" cmpd="sng" algn="ctr">
                      <a:solidFill>
                        <a:srgbClr val="D8DEDC"/>
                      </a:solidFill>
                      <a:prstDash val="solid"/>
                      <a:round/>
                      <a:headEnd type="none" w="med" len="med"/>
                      <a:tailEnd type="none" w="med" len="med"/>
                    </a:lnR>
                    <a:lnT w="9525" cap="flat" cmpd="sng" algn="ctr">
                      <a:solidFill>
                        <a:srgbClr val="D8DCDC"/>
                      </a:solidFill>
                      <a:prstDash val="solid"/>
                      <a:round/>
                      <a:headEnd type="none" w="med" len="med"/>
                      <a:tailEnd type="none" w="med" len="med"/>
                    </a:lnT>
                    <a:lnB w="9525" cap="flat" cmpd="sng" algn="ctr">
                      <a:solidFill>
                        <a:srgbClr val="D8DCDC"/>
                      </a:solidFill>
                      <a:prstDash val="solid"/>
                      <a:round/>
                      <a:headEnd type="none" w="med" len="med"/>
                      <a:tailEnd type="none" w="med" len="med"/>
                    </a:lnB>
                    <a:solidFill>
                      <a:schemeClr val="bg1"/>
                    </a:solidFill>
                  </a:tcPr>
                </a:tc>
                <a:tc>
                  <a:txBody>
                    <a:bodyPr/>
                    <a:lstStyle/>
                    <a:p>
                      <a:r>
                        <a:rPr lang="en-GB" sz="1800" b="1">
                          <a:solidFill>
                            <a:schemeClr val="tx1"/>
                          </a:solidFill>
                          <a:latin typeface="VaG Rounded"/>
                          <a:cs typeface="Arial"/>
                        </a:rPr>
                        <a:t>Slides 15 - 20</a:t>
                      </a:r>
                      <a:endParaRPr lang="en-US" b="1">
                        <a:solidFill>
                          <a:schemeClr val="tx1"/>
                        </a:solidFill>
                        <a:latin typeface="VaG Rounded"/>
                      </a:endParaRPr>
                    </a:p>
                  </a:txBody>
                  <a:tcPr marL="228909" marR="114450" marT="114455" marB="114455">
                    <a:lnL w="9525" cap="flat" cmpd="sng" algn="ctr">
                      <a:solidFill>
                        <a:srgbClr val="D8DEDC"/>
                      </a:solidFill>
                      <a:prstDash val="solid"/>
                      <a:round/>
                      <a:headEnd type="none" w="med" len="med"/>
                      <a:tailEnd type="none" w="med" len="med"/>
                    </a:lnL>
                    <a:lnR w="9525" cap="flat" cmpd="sng" algn="ctr">
                      <a:solidFill>
                        <a:srgbClr val="D8DEDC"/>
                      </a:solidFill>
                      <a:prstDash val="solid"/>
                      <a:round/>
                      <a:headEnd type="none" w="med" len="med"/>
                      <a:tailEnd type="none" w="med" len="med"/>
                    </a:lnR>
                    <a:lnT w="9525" cap="flat" cmpd="sng" algn="ctr">
                      <a:solidFill>
                        <a:srgbClr val="D8DCDC"/>
                      </a:solidFill>
                      <a:prstDash val="solid"/>
                      <a:round/>
                      <a:headEnd type="none" w="med" len="med"/>
                      <a:tailEnd type="none" w="med" len="med"/>
                    </a:lnT>
                    <a:lnB w="9525" cap="flat" cmpd="sng" algn="ctr">
                      <a:solidFill>
                        <a:srgbClr val="D8DCDC"/>
                      </a:solidFill>
                      <a:prstDash val="solid"/>
                      <a:round/>
                      <a:headEnd type="none" w="med" len="med"/>
                      <a:tailEnd type="none" w="med" len="med"/>
                    </a:lnB>
                    <a:solidFill>
                      <a:schemeClr val="bg1"/>
                    </a:solidFill>
                  </a:tcPr>
                </a:tc>
                <a:extLst>
                  <a:ext uri="{0D108BD9-81ED-4DB2-BD59-A6C34878D82A}">
                    <a16:rowId xmlns:a16="http://schemas.microsoft.com/office/drawing/2014/main" val="2162220578"/>
                  </a:ext>
                </a:extLst>
              </a:tr>
              <a:tr h="494255">
                <a:tc>
                  <a:txBody>
                    <a:bodyPr/>
                    <a:lstStyle/>
                    <a:p>
                      <a:r>
                        <a:rPr lang="en-GB" sz="1800" b="0">
                          <a:solidFill>
                            <a:schemeClr val="tx1">
                              <a:lumMod val="75000"/>
                              <a:lumOff val="25000"/>
                            </a:schemeClr>
                          </a:solidFill>
                          <a:latin typeface="VaG Rounded"/>
                          <a:cs typeface="Arial"/>
                        </a:rPr>
                        <a:t>7.</a:t>
                      </a:r>
                      <a:r>
                        <a:rPr lang="en-GB" sz="1800" b="1">
                          <a:solidFill>
                            <a:schemeClr val="tx1">
                              <a:lumMod val="75000"/>
                              <a:lumOff val="25000"/>
                            </a:schemeClr>
                          </a:solidFill>
                          <a:latin typeface="VaG Rounded"/>
                          <a:cs typeface="Arial"/>
                        </a:rPr>
                        <a:t> Climate Justice, Power &amp; Voices in the Debate</a:t>
                      </a:r>
                      <a:endParaRPr lang="en-US">
                        <a:latin typeface="VaG Rounded"/>
                      </a:endParaRPr>
                    </a:p>
                  </a:txBody>
                  <a:tcPr marL="228909" marR="114450" marT="114455" marB="114455">
                    <a:lnL w="9525" cap="flat" cmpd="sng" algn="ctr">
                      <a:solidFill>
                        <a:srgbClr val="D8DEDC"/>
                      </a:solidFill>
                      <a:prstDash val="solid"/>
                    </a:lnL>
                    <a:lnR w="9525" cap="flat" cmpd="sng" algn="ctr">
                      <a:solidFill>
                        <a:srgbClr val="D8DEDC"/>
                      </a:solidFill>
                      <a:prstDash val="solid"/>
                      <a:round/>
                      <a:headEnd type="none" w="med" len="med"/>
                      <a:tailEnd type="none" w="med" len="med"/>
                    </a:lnR>
                    <a:lnT w="9525" cap="flat" cmpd="sng" algn="ctr">
                      <a:solidFill>
                        <a:srgbClr val="D8DCDC"/>
                      </a:solidFill>
                      <a:prstDash val="solid"/>
                    </a:lnT>
                    <a:lnB w="9525" cap="flat" cmpd="sng" algn="ctr">
                      <a:solidFill>
                        <a:srgbClr val="D8DCDC"/>
                      </a:solidFill>
                      <a:prstDash val="solid"/>
                      <a:round/>
                      <a:headEnd type="none" w="med" len="med"/>
                      <a:tailEnd type="none" w="med" len="med"/>
                    </a:lnB>
                    <a:solidFill>
                      <a:schemeClr val="bg1"/>
                    </a:solidFill>
                  </a:tcPr>
                </a:tc>
                <a:tc>
                  <a:txBody>
                    <a:bodyPr/>
                    <a:lstStyle/>
                    <a:p>
                      <a:r>
                        <a:rPr lang="en-GB" sz="1800" b="1">
                          <a:solidFill>
                            <a:schemeClr val="tx1"/>
                          </a:solidFill>
                          <a:latin typeface="VaG Rounded"/>
                          <a:cs typeface="Arial"/>
                        </a:rPr>
                        <a:t>Slides 21 - 25</a:t>
                      </a:r>
                      <a:endParaRPr lang="en-US" b="1">
                        <a:solidFill>
                          <a:schemeClr val="tx1"/>
                        </a:solidFill>
                        <a:latin typeface="VaG Rounded"/>
                      </a:endParaRPr>
                    </a:p>
                  </a:txBody>
                  <a:tcPr marL="228909" marR="114450" marT="114455" marB="114455">
                    <a:lnL w="9525" cap="flat" cmpd="sng" algn="ctr">
                      <a:solidFill>
                        <a:srgbClr val="D8DEDC"/>
                      </a:solidFill>
                      <a:prstDash val="solid"/>
                      <a:round/>
                      <a:headEnd type="none" w="med" len="med"/>
                      <a:tailEnd type="none" w="med" len="med"/>
                    </a:lnL>
                    <a:lnR w="9525" cap="flat" cmpd="sng" algn="ctr">
                      <a:solidFill>
                        <a:srgbClr val="D8DEDC"/>
                      </a:solidFill>
                      <a:prstDash val="solid"/>
                      <a:round/>
                      <a:headEnd type="none" w="med" len="med"/>
                      <a:tailEnd type="none" w="med" len="med"/>
                    </a:lnR>
                    <a:lnT w="9525" cap="flat" cmpd="sng" algn="ctr">
                      <a:solidFill>
                        <a:srgbClr val="D8DCDC"/>
                      </a:solidFill>
                      <a:prstDash val="solid"/>
                      <a:round/>
                      <a:headEnd type="none" w="med" len="med"/>
                      <a:tailEnd type="none" w="med" len="med"/>
                    </a:lnT>
                    <a:lnB w="9525" cap="flat" cmpd="sng" algn="ctr">
                      <a:solidFill>
                        <a:srgbClr val="D8DCDC"/>
                      </a:solidFill>
                      <a:prstDash val="solid"/>
                      <a:round/>
                      <a:headEnd type="none" w="med" len="med"/>
                      <a:tailEnd type="none" w="med" len="med"/>
                    </a:lnB>
                    <a:solidFill>
                      <a:schemeClr val="bg1"/>
                    </a:solidFill>
                  </a:tcPr>
                </a:tc>
                <a:extLst>
                  <a:ext uri="{0D108BD9-81ED-4DB2-BD59-A6C34878D82A}">
                    <a16:rowId xmlns:a16="http://schemas.microsoft.com/office/drawing/2014/main" val="1474120935"/>
                  </a:ext>
                </a:extLst>
              </a:tr>
              <a:tr h="494255">
                <a:tc>
                  <a:txBody>
                    <a:bodyPr/>
                    <a:lstStyle/>
                    <a:p>
                      <a:r>
                        <a:rPr lang="en-GB" sz="1800" b="0">
                          <a:solidFill>
                            <a:schemeClr val="tx1">
                              <a:lumMod val="75000"/>
                              <a:lumOff val="25000"/>
                            </a:schemeClr>
                          </a:solidFill>
                          <a:latin typeface="VaG Rounded"/>
                          <a:cs typeface="Arial"/>
                        </a:rPr>
                        <a:t>9.</a:t>
                      </a:r>
                      <a:r>
                        <a:rPr lang="en-GB" sz="1800" b="1">
                          <a:solidFill>
                            <a:schemeClr val="tx1">
                              <a:lumMod val="75000"/>
                              <a:lumOff val="25000"/>
                            </a:schemeClr>
                          </a:solidFill>
                          <a:latin typeface="VaG Rounded"/>
                          <a:cs typeface="Arial"/>
                        </a:rPr>
                        <a:t> Summary, reflections and pre-reading for Session 3</a:t>
                      </a:r>
                    </a:p>
                  </a:txBody>
                  <a:tcPr marL="228909" marR="114450" marT="114455" marB="114455">
                    <a:lnL w="9525" cap="flat" cmpd="sng" algn="ctr">
                      <a:solidFill>
                        <a:srgbClr val="D8DEDC"/>
                      </a:solidFill>
                      <a:prstDash val="solid"/>
                    </a:lnL>
                    <a:lnR w="9525" cap="flat" cmpd="sng" algn="ctr">
                      <a:solidFill>
                        <a:srgbClr val="D8DEDC"/>
                      </a:solidFill>
                      <a:prstDash val="solid"/>
                      <a:round/>
                      <a:headEnd type="none" w="med" len="med"/>
                      <a:tailEnd type="none" w="med" len="med"/>
                    </a:lnR>
                    <a:lnT w="9525" cap="flat" cmpd="sng" algn="ctr">
                      <a:solidFill>
                        <a:srgbClr val="D8DCDC"/>
                      </a:solidFill>
                      <a:prstDash val="solid"/>
                      <a:round/>
                      <a:headEnd type="none" w="med" len="med"/>
                      <a:tailEnd type="none" w="med" len="med"/>
                    </a:lnT>
                    <a:lnB w="9525" cap="flat" cmpd="sng" algn="ctr">
                      <a:solidFill>
                        <a:srgbClr val="D8DCDC"/>
                      </a:solidFill>
                      <a:prstDash val="solid"/>
                      <a:round/>
                      <a:headEnd type="none" w="med" len="med"/>
                      <a:tailEnd type="none" w="med" len="med"/>
                    </a:lnB>
                    <a:solidFill>
                      <a:schemeClr val="bg1"/>
                    </a:solidFill>
                  </a:tcPr>
                </a:tc>
                <a:tc>
                  <a:txBody>
                    <a:bodyPr/>
                    <a:lstStyle/>
                    <a:p>
                      <a:r>
                        <a:rPr lang="en-GB" sz="1800" b="1">
                          <a:solidFill>
                            <a:schemeClr val="tx1"/>
                          </a:solidFill>
                          <a:latin typeface="VaG Rounded"/>
                          <a:cs typeface="Arial"/>
                        </a:rPr>
                        <a:t>Slides 26 - 29</a:t>
                      </a:r>
                      <a:endParaRPr lang="en-US" b="1">
                        <a:solidFill>
                          <a:schemeClr val="tx1"/>
                        </a:solidFill>
                        <a:latin typeface="VaG Rounded"/>
                      </a:endParaRPr>
                    </a:p>
                  </a:txBody>
                  <a:tcPr marL="228909" marR="114450" marT="114455" marB="114455">
                    <a:lnL w="9525" cap="flat" cmpd="sng" algn="ctr">
                      <a:solidFill>
                        <a:srgbClr val="D8DEDC"/>
                      </a:solidFill>
                      <a:prstDash val="solid"/>
                      <a:round/>
                      <a:headEnd type="none" w="med" len="med"/>
                      <a:tailEnd type="none" w="med" len="med"/>
                    </a:lnL>
                    <a:lnR w="9525" cap="flat" cmpd="sng" algn="ctr">
                      <a:solidFill>
                        <a:srgbClr val="D8DEDC"/>
                      </a:solidFill>
                      <a:prstDash val="solid"/>
                      <a:round/>
                      <a:headEnd type="none" w="med" len="med"/>
                      <a:tailEnd type="none" w="med" len="med"/>
                    </a:lnR>
                    <a:lnT w="9525" cap="flat" cmpd="sng" algn="ctr">
                      <a:solidFill>
                        <a:srgbClr val="D8DCDC"/>
                      </a:solidFill>
                      <a:prstDash val="solid"/>
                      <a:round/>
                      <a:headEnd type="none" w="med" len="med"/>
                      <a:tailEnd type="none" w="med" len="med"/>
                    </a:lnT>
                    <a:lnB w="9525" cap="flat" cmpd="sng" algn="ctr">
                      <a:solidFill>
                        <a:srgbClr val="D8DCDC"/>
                      </a:solidFill>
                      <a:prstDash val="solid"/>
                      <a:round/>
                      <a:headEnd type="none" w="med" len="med"/>
                      <a:tailEnd type="none" w="med" len="med"/>
                    </a:lnB>
                    <a:solidFill>
                      <a:schemeClr val="bg1"/>
                    </a:solidFill>
                  </a:tcPr>
                </a:tc>
                <a:extLst>
                  <a:ext uri="{0D108BD9-81ED-4DB2-BD59-A6C34878D82A}">
                    <a16:rowId xmlns:a16="http://schemas.microsoft.com/office/drawing/2014/main" val="2967776113"/>
                  </a:ext>
                </a:extLst>
              </a:tr>
            </a:tbl>
          </a:graphicData>
        </a:graphic>
      </p:graphicFrame>
      <p:sp>
        <p:nvSpPr>
          <p:cNvPr id="3" name="TextBox 2">
            <a:extLst>
              <a:ext uri="{FF2B5EF4-FFF2-40B4-BE49-F238E27FC236}">
                <a16:creationId xmlns:a16="http://schemas.microsoft.com/office/drawing/2014/main" id="{D1A74E46-8C0E-F138-E8CE-A60837D01171}"/>
              </a:ext>
            </a:extLst>
          </p:cNvPr>
          <p:cNvSpPr txBox="1"/>
          <p:nvPr/>
        </p:nvSpPr>
        <p:spPr>
          <a:xfrm>
            <a:off x="488980" y="262470"/>
            <a:ext cx="11707031" cy="1261884"/>
          </a:xfrm>
          <a:prstGeom prst="rect">
            <a:avLst/>
          </a:prstGeom>
          <a:noFill/>
        </p:spPr>
        <p:txBody>
          <a:bodyPr wrap="square">
            <a:spAutoFit/>
          </a:bodyPr>
          <a:lstStyle/>
          <a:p>
            <a:r>
              <a:rPr lang="en-GB" sz="4400" b="1">
                <a:solidFill>
                  <a:schemeClr val="bg1"/>
                </a:solidFill>
                <a:latin typeface="VAG Rounded" panose="02000403040000020004" pitchFamily="2" charset="0"/>
              </a:rPr>
              <a:t>Workshop 2: Climate Justice and Intersectionality</a:t>
            </a:r>
          </a:p>
          <a:p>
            <a:r>
              <a:rPr lang="en-GB" sz="3200">
                <a:solidFill>
                  <a:schemeClr val="bg1"/>
                </a:solidFill>
                <a:latin typeface="VAG Rounded" panose="02000403040000020004" pitchFamily="2" charset="0"/>
              </a:rPr>
              <a:t>Outline</a:t>
            </a:r>
          </a:p>
        </p:txBody>
      </p:sp>
    </p:spTree>
    <p:extLst>
      <p:ext uri="{BB962C8B-B14F-4D97-AF65-F5344CB8AC3E}">
        <p14:creationId xmlns:p14="http://schemas.microsoft.com/office/powerpoint/2010/main" val="3410934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8DAB25"/>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66CEF75-C9C3-AD9C-A292-0E83252C1F8D}"/>
              </a:ext>
            </a:extLst>
          </p:cNvPr>
          <p:cNvPicPr>
            <a:picLocks noChangeAspect="1"/>
          </p:cNvPicPr>
          <p:nvPr/>
        </p:nvPicPr>
        <p:blipFill rotWithShape="1">
          <a:blip r:embed="rId3"/>
          <a:srcRect l="5127" t="16822" r="28368" b="16463"/>
          <a:stretch/>
        </p:blipFill>
        <p:spPr>
          <a:xfrm rot="20956855">
            <a:off x="8490848" y="907154"/>
            <a:ext cx="2998062" cy="1706179"/>
          </a:xfrm>
          <a:prstGeom prst="rect">
            <a:avLst/>
          </a:prstGeom>
        </p:spPr>
      </p:pic>
      <p:sp>
        <p:nvSpPr>
          <p:cNvPr id="4" name="Text Placeholder 3">
            <a:extLst>
              <a:ext uri="{FF2B5EF4-FFF2-40B4-BE49-F238E27FC236}">
                <a16:creationId xmlns:a16="http://schemas.microsoft.com/office/drawing/2014/main" id="{CCEA2788-E5A8-9243-88EE-16B365BDFBFB}"/>
              </a:ext>
            </a:extLst>
          </p:cNvPr>
          <p:cNvSpPr>
            <a:spLocks noGrp="1"/>
          </p:cNvSpPr>
          <p:nvPr>
            <p:ph type="body" idx="4294967295"/>
          </p:nvPr>
        </p:nvSpPr>
        <p:spPr>
          <a:xfrm>
            <a:off x="466325" y="1462473"/>
            <a:ext cx="9472754" cy="1469414"/>
          </a:xfrm>
          <a:prstGeom prst="rect">
            <a:avLst/>
          </a:prstGeom>
          <a:ln w="47625">
            <a:noFill/>
          </a:ln>
        </p:spPr>
        <p:txBody>
          <a:bodyPr>
            <a:normAutofit/>
          </a:bodyPr>
          <a:lstStyle/>
          <a:p>
            <a:pPr marL="0" indent="0">
              <a:buNone/>
            </a:pPr>
            <a:r>
              <a:rPr lang="en-GB" b="1">
                <a:solidFill>
                  <a:schemeClr val="bg1"/>
                </a:solidFill>
              </a:rPr>
              <a:t>What can you remember? </a:t>
            </a:r>
          </a:p>
          <a:p>
            <a:pPr marL="0" indent="0">
              <a:buNone/>
            </a:pPr>
            <a:r>
              <a:rPr lang="en-GB" sz="2400" b="1">
                <a:solidFill>
                  <a:schemeClr val="bg1"/>
                </a:solidFill>
              </a:rPr>
              <a:t>In the last workshop you completed the following sentence:  </a:t>
            </a:r>
          </a:p>
          <a:p>
            <a:endParaRPr lang="en-GB" b="1">
              <a:solidFill>
                <a:schemeClr val="bg1"/>
              </a:solidFill>
            </a:endParaRPr>
          </a:p>
          <a:p>
            <a:endParaRPr lang="en-GB" b="1">
              <a:solidFill>
                <a:schemeClr val="bg1"/>
              </a:solidFill>
            </a:endParaRPr>
          </a:p>
          <a:p>
            <a:endParaRPr lang="en-GB" b="1">
              <a:solidFill>
                <a:schemeClr val="bg1"/>
              </a:solidFill>
            </a:endParaRPr>
          </a:p>
          <a:p>
            <a:endParaRPr lang="en-US" b="1">
              <a:solidFill>
                <a:schemeClr val="bg1"/>
              </a:solidFill>
            </a:endParaRPr>
          </a:p>
        </p:txBody>
      </p:sp>
      <p:sp>
        <p:nvSpPr>
          <p:cNvPr id="8" name="TextBox 7">
            <a:extLst>
              <a:ext uri="{FF2B5EF4-FFF2-40B4-BE49-F238E27FC236}">
                <a16:creationId xmlns:a16="http://schemas.microsoft.com/office/drawing/2014/main" id="{2C3BAEB3-96DF-B20B-0375-BAC0F86634BC}"/>
              </a:ext>
            </a:extLst>
          </p:cNvPr>
          <p:cNvSpPr txBox="1"/>
          <p:nvPr/>
        </p:nvSpPr>
        <p:spPr>
          <a:xfrm>
            <a:off x="464458" y="263104"/>
            <a:ext cx="9296141" cy="1077218"/>
          </a:xfrm>
          <a:prstGeom prst="rect">
            <a:avLst/>
          </a:prstGeom>
          <a:noFill/>
        </p:spPr>
        <p:txBody>
          <a:bodyPr wrap="square">
            <a:spAutoFit/>
          </a:bodyPr>
          <a:lstStyle/>
          <a:p>
            <a:r>
              <a:rPr lang="en-GB" sz="2000" b="1">
                <a:solidFill>
                  <a:schemeClr val="bg1"/>
                </a:solidFill>
                <a:latin typeface="VAG Rounded" panose="02000403040000020004"/>
              </a:rPr>
              <a:t>Warm Up Activity</a:t>
            </a:r>
            <a:endParaRPr lang="en-GB" sz="4400" b="1">
              <a:solidFill>
                <a:schemeClr val="bg1"/>
              </a:solidFill>
              <a:latin typeface="VAG Rounded" panose="02000403040000020004"/>
            </a:endParaRPr>
          </a:p>
          <a:p>
            <a:r>
              <a:rPr lang="en-GB" sz="4400" b="1">
                <a:solidFill>
                  <a:schemeClr val="bg1"/>
                </a:solidFill>
                <a:latin typeface="VAG Rounded" panose="02000403040000020004"/>
              </a:rPr>
              <a:t>Revisiting Climate Justice</a:t>
            </a:r>
          </a:p>
        </p:txBody>
      </p:sp>
      <p:sp>
        <p:nvSpPr>
          <p:cNvPr id="9" name="Google Shape;165;p23">
            <a:extLst>
              <a:ext uri="{FF2B5EF4-FFF2-40B4-BE49-F238E27FC236}">
                <a16:creationId xmlns:a16="http://schemas.microsoft.com/office/drawing/2014/main" id="{0098099C-E9F6-9915-5295-1BD48A874FA5}"/>
              </a:ext>
            </a:extLst>
          </p:cNvPr>
          <p:cNvSpPr txBox="1"/>
          <p:nvPr/>
        </p:nvSpPr>
        <p:spPr>
          <a:xfrm>
            <a:off x="558091" y="2722930"/>
            <a:ext cx="11053500" cy="706070"/>
          </a:xfrm>
          <a:prstGeom prst="rect">
            <a:avLst/>
          </a:prstGeom>
          <a:ln/>
        </p:spPr>
        <p:style>
          <a:lnRef idx="2">
            <a:schemeClr val="dk1">
              <a:shade val="15000"/>
            </a:schemeClr>
          </a:lnRef>
          <a:fillRef idx="1">
            <a:schemeClr val="dk1"/>
          </a:fillRef>
          <a:effectRef idx="0">
            <a:schemeClr val="dk1"/>
          </a:effectRef>
          <a:fontRef idx="minor">
            <a:schemeClr val="lt1"/>
          </a:fontRef>
        </p:style>
        <p:txBody>
          <a:bodyPr spcFirstLastPara="1" wrap="square" lIns="121900" tIns="121900" rIns="121900" bIns="121900" anchor="t" anchorCtr="0">
            <a:noAutofit/>
          </a:bodyPr>
          <a:lstStyle/>
          <a:p>
            <a:pPr>
              <a:spcAft>
                <a:spcPts val="1600"/>
              </a:spcAft>
            </a:pPr>
            <a:r>
              <a:rPr lang="en-GB" sz="3200" b="1">
                <a:solidFill>
                  <a:srgbClr val="FFFFFF"/>
                </a:solidFill>
                <a:latin typeface="Ariel "/>
                <a:ea typeface="Montserrat"/>
                <a:cs typeface="Montserrat"/>
                <a:sym typeface="Montserrat"/>
              </a:rPr>
              <a:t>For me, climate justice means...</a:t>
            </a:r>
          </a:p>
        </p:txBody>
      </p:sp>
      <p:grpSp>
        <p:nvGrpSpPr>
          <p:cNvPr id="12" name="Group 11">
            <a:extLst>
              <a:ext uri="{FF2B5EF4-FFF2-40B4-BE49-F238E27FC236}">
                <a16:creationId xmlns:a16="http://schemas.microsoft.com/office/drawing/2014/main" id="{601D0612-D4E6-88EC-C14E-0EAD9C11704E}"/>
              </a:ext>
            </a:extLst>
          </p:cNvPr>
          <p:cNvGrpSpPr/>
          <p:nvPr/>
        </p:nvGrpSpPr>
        <p:grpSpPr>
          <a:xfrm>
            <a:off x="540329" y="3700662"/>
            <a:ext cx="3464126" cy="2074622"/>
            <a:chOff x="540329" y="3700662"/>
            <a:chExt cx="3464126" cy="2074622"/>
          </a:xfrm>
        </p:grpSpPr>
        <p:pic>
          <p:nvPicPr>
            <p:cNvPr id="6" name="Picture 5" descr="A child in a canoe on a lake&#10;&#10;AI-generated content may be incorrect.">
              <a:extLst>
                <a:ext uri="{FF2B5EF4-FFF2-40B4-BE49-F238E27FC236}">
                  <a16:creationId xmlns:a16="http://schemas.microsoft.com/office/drawing/2014/main" id="{53BFA706-B809-E37F-422C-3273FB0CE4C6}"/>
                </a:ext>
              </a:extLst>
            </p:cNvPr>
            <p:cNvPicPr>
              <a:picLocks noChangeAspect="1"/>
            </p:cNvPicPr>
            <p:nvPr/>
          </p:nvPicPr>
          <p:blipFill>
            <a:blip r:embed="rId4"/>
            <a:stretch>
              <a:fillRect/>
            </a:stretch>
          </p:blipFill>
          <p:spPr>
            <a:xfrm>
              <a:off x="757084" y="3700662"/>
              <a:ext cx="3247371" cy="2033709"/>
            </a:xfrm>
            <a:prstGeom prst="rect">
              <a:avLst/>
            </a:prstGeom>
          </p:spPr>
        </p:pic>
        <p:sp>
          <p:nvSpPr>
            <p:cNvPr id="2" name="TextBox 1">
              <a:extLst>
                <a:ext uri="{FF2B5EF4-FFF2-40B4-BE49-F238E27FC236}">
                  <a16:creationId xmlns:a16="http://schemas.microsoft.com/office/drawing/2014/main" id="{B510CE94-A5C6-0F2D-45CD-5AB15272CEB6}"/>
                </a:ext>
              </a:extLst>
            </p:cNvPr>
            <p:cNvSpPr txBox="1"/>
            <p:nvPr/>
          </p:nvSpPr>
          <p:spPr>
            <a:xfrm rot="16200000">
              <a:off x="-187570" y="4785776"/>
              <a:ext cx="1717407"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b="1">
                  <a:solidFill>
                    <a:schemeClr val="bg1"/>
                  </a:solidFill>
                  <a:latin typeface="VAG Rounded"/>
                </a:rPr>
                <a:t>Ivan </a:t>
              </a:r>
              <a:r>
                <a:rPr lang="en-US" sz="1100" b="1" err="1">
                  <a:solidFill>
                    <a:schemeClr val="bg1"/>
                  </a:solidFill>
                  <a:latin typeface="VAG Rounded"/>
                </a:rPr>
                <a:t>Utahenua</a:t>
              </a:r>
              <a:r>
                <a:rPr lang="en-US" sz="1100" b="1">
                  <a:solidFill>
                    <a:schemeClr val="bg1"/>
                  </a:solidFill>
                  <a:latin typeface="VAG Rounded"/>
                </a:rPr>
                <a:t>/Oxfam</a:t>
              </a:r>
              <a:endParaRPr lang="en-US" sz="1100" b="1">
                <a:solidFill>
                  <a:schemeClr val="bg1"/>
                </a:solidFill>
                <a:latin typeface="VAG Rounded"/>
                <a:ea typeface="Calibri"/>
                <a:cs typeface="Calibri"/>
              </a:endParaRPr>
            </a:p>
          </p:txBody>
        </p:sp>
      </p:grpSp>
      <p:grpSp>
        <p:nvGrpSpPr>
          <p:cNvPr id="11" name="Group 10">
            <a:extLst>
              <a:ext uri="{FF2B5EF4-FFF2-40B4-BE49-F238E27FC236}">
                <a16:creationId xmlns:a16="http://schemas.microsoft.com/office/drawing/2014/main" id="{014B5C8F-8140-5394-499B-CA5C72D00C52}"/>
              </a:ext>
            </a:extLst>
          </p:cNvPr>
          <p:cNvGrpSpPr/>
          <p:nvPr/>
        </p:nvGrpSpPr>
        <p:grpSpPr>
          <a:xfrm>
            <a:off x="3793264" y="3674748"/>
            <a:ext cx="4553136" cy="2426137"/>
            <a:chOff x="3793264" y="3674748"/>
            <a:chExt cx="4553136" cy="2426137"/>
          </a:xfrm>
        </p:grpSpPr>
        <p:pic>
          <p:nvPicPr>
            <p:cNvPr id="5" name="Picture 4">
              <a:extLst>
                <a:ext uri="{FF2B5EF4-FFF2-40B4-BE49-F238E27FC236}">
                  <a16:creationId xmlns:a16="http://schemas.microsoft.com/office/drawing/2014/main" id="{551BC23D-829F-6059-1C3A-2E5236EF851F}"/>
                </a:ext>
              </a:extLst>
            </p:cNvPr>
            <p:cNvPicPr>
              <a:picLocks noChangeAspect="1"/>
            </p:cNvPicPr>
            <p:nvPr/>
          </p:nvPicPr>
          <p:blipFill>
            <a:blip r:embed="rId5"/>
            <a:stretch>
              <a:fillRect/>
            </a:stretch>
          </p:blipFill>
          <p:spPr>
            <a:xfrm>
              <a:off x="4564717" y="3674748"/>
              <a:ext cx="2990567" cy="2068613"/>
            </a:xfrm>
            <a:prstGeom prst="rect">
              <a:avLst/>
            </a:prstGeom>
          </p:spPr>
        </p:pic>
        <p:sp>
          <p:nvSpPr>
            <p:cNvPr id="3" name="Title 1">
              <a:extLst>
                <a:ext uri="{FF2B5EF4-FFF2-40B4-BE49-F238E27FC236}">
                  <a16:creationId xmlns:a16="http://schemas.microsoft.com/office/drawing/2014/main" id="{A02C54FD-10FB-D95A-1C9A-F7D743CA52D2}"/>
                </a:ext>
              </a:extLst>
            </p:cNvPr>
            <p:cNvSpPr txBox="1">
              <a:spLocks/>
            </p:cNvSpPr>
            <p:nvPr/>
          </p:nvSpPr>
          <p:spPr>
            <a:xfrm>
              <a:off x="3793264" y="5796150"/>
              <a:ext cx="4553136" cy="30473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100">
                  <a:hlinkClick r:id="rId6"/>
                </a:rPr>
                <a:t>https://www.bbc.co.uk/news/av/science-environment-58959670</a:t>
              </a:r>
              <a:endParaRPr lang="en-GB" sz="1600"/>
            </a:p>
          </p:txBody>
        </p:sp>
      </p:grpSp>
      <p:grpSp>
        <p:nvGrpSpPr>
          <p:cNvPr id="14" name="Group 13">
            <a:extLst>
              <a:ext uri="{FF2B5EF4-FFF2-40B4-BE49-F238E27FC236}">
                <a16:creationId xmlns:a16="http://schemas.microsoft.com/office/drawing/2014/main" id="{543A0165-C86E-99A7-350A-9FE5386729DC}"/>
              </a:ext>
            </a:extLst>
          </p:cNvPr>
          <p:cNvGrpSpPr/>
          <p:nvPr/>
        </p:nvGrpSpPr>
        <p:grpSpPr>
          <a:xfrm>
            <a:off x="8192520" y="3696501"/>
            <a:ext cx="3304378" cy="2066524"/>
            <a:chOff x="8192520" y="3696501"/>
            <a:chExt cx="3304378" cy="2066524"/>
          </a:xfrm>
        </p:grpSpPr>
        <p:pic>
          <p:nvPicPr>
            <p:cNvPr id="1026" name="Picture 2" descr="Der Ministerpräsident von Tuvalu, Simon Kofe, wollte mit seiner Rede ein  Zeichen setzen. | Heute.at">
              <a:extLst>
                <a:ext uri="{FF2B5EF4-FFF2-40B4-BE49-F238E27FC236}">
                  <a16:creationId xmlns:a16="http://schemas.microsoft.com/office/drawing/2014/main" id="{32CCA850-DD6E-7B65-AFB1-BC31F7F4FDE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92520" y="3696501"/>
              <a:ext cx="3057747" cy="203786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4E07D065-BA10-B2DD-A19B-13A37A1B01C5}"/>
                </a:ext>
              </a:extLst>
            </p:cNvPr>
            <p:cNvSpPr txBox="1"/>
            <p:nvPr/>
          </p:nvSpPr>
          <p:spPr>
            <a:xfrm rot="16200000">
              <a:off x="10507389" y="4773517"/>
              <a:ext cx="1717407"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b="1">
                  <a:solidFill>
                    <a:schemeClr val="bg1"/>
                  </a:solidFill>
                  <a:latin typeface="VAG Rounded"/>
                </a:rPr>
                <a:t>Via Reuters / CC BY 4.0</a:t>
              </a:r>
              <a:endParaRPr lang="en-US" sz="1100" b="1">
                <a:solidFill>
                  <a:schemeClr val="bg1"/>
                </a:solidFill>
                <a:latin typeface="VAG Rounded"/>
                <a:ea typeface="Calibri"/>
                <a:cs typeface="Calibri"/>
              </a:endParaRPr>
            </a:p>
          </p:txBody>
        </p:sp>
      </p:grpSp>
    </p:spTree>
    <p:extLst>
      <p:ext uri="{BB962C8B-B14F-4D97-AF65-F5344CB8AC3E}">
        <p14:creationId xmlns:p14="http://schemas.microsoft.com/office/powerpoint/2010/main" val="1538788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8DAB2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61E8D-D462-DD47-AAB4-56063AC8F421}"/>
              </a:ext>
            </a:extLst>
          </p:cNvPr>
          <p:cNvSpPr>
            <a:spLocks noGrp="1"/>
          </p:cNvSpPr>
          <p:nvPr>
            <p:ph type="title" idx="4294967295"/>
          </p:nvPr>
        </p:nvSpPr>
        <p:spPr>
          <a:xfrm>
            <a:off x="546888" y="3296310"/>
            <a:ext cx="6550789" cy="941748"/>
          </a:xfrm>
          <a:prstGeom prst="rect">
            <a:avLst/>
          </a:prstGeom>
        </p:spPr>
        <p:txBody>
          <a:bodyPr/>
          <a:lstStyle/>
          <a:p>
            <a:r>
              <a:rPr lang="en-US" sz="4000" b="1">
                <a:solidFill>
                  <a:schemeClr val="bg1"/>
                </a:solidFill>
                <a:latin typeface="+mn-lt"/>
              </a:rPr>
              <a:t>What is Climate Justice ?</a:t>
            </a:r>
          </a:p>
        </p:txBody>
      </p:sp>
      <p:sp>
        <p:nvSpPr>
          <p:cNvPr id="10" name="Text Placeholder 9">
            <a:extLst>
              <a:ext uri="{FF2B5EF4-FFF2-40B4-BE49-F238E27FC236}">
                <a16:creationId xmlns:a16="http://schemas.microsoft.com/office/drawing/2014/main" id="{CAF8E0D0-58F5-45A7-BD14-B863344DEF6D}"/>
              </a:ext>
            </a:extLst>
          </p:cNvPr>
          <p:cNvSpPr txBox="1">
            <a:spLocks noGrp="1"/>
          </p:cNvSpPr>
          <p:nvPr>
            <p:ph type="body" sz="quarter" idx="4294967295"/>
          </p:nvPr>
        </p:nvSpPr>
        <p:spPr>
          <a:xfrm>
            <a:off x="546888" y="3973141"/>
            <a:ext cx="11271791" cy="1649811"/>
          </a:xfrm>
          <a:prstGeom prst="rect">
            <a:avLst/>
          </a:prstGeom>
          <a:noFill/>
          <a:ln w="38100">
            <a:noFill/>
          </a:ln>
        </p:spPr>
        <p:txBody>
          <a:bodyPr wrap="square" lIns="91440" tIns="45720" rIns="91440" bIns="45720" anchor="t">
            <a:spAutoFit/>
          </a:bodyPr>
          <a:lstStyle/>
          <a:p>
            <a:pPr marL="0" indent="0">
              <a:lnSpc>
                <a:spcPct val="107000"/>
              </a:lnSpc>
              <a:spcAft>
                <a:spcPts val="1200"/>
              </a:spcAft>
              <a:buNone/>
            </a:pPr>
            <a:r>
              <a:rPr lang="en-GB" sz="3200">
                <a:solidFill>
                  <a:schemeClr val="bg1"/>
                </a:solidFill>
                <a:effectLst/>
                <a:ea typeface="Times New Roman" panose="02020603050405020304" pitchFamily="18" charset="0"/>
                <a:cs typeface="Times New Roman"/>
              </a:rPr>
              <a:t>Climate change </a:t>
            </a:r>
            <a:r>
              <a:rPr lang="en-GB" sz="3200">
                <a:solidFill>
                  <a:schemeClr val="bg1"/>
                </a:solidFill>
                <a:ea typeface="Times New Roman" panose="02020603050405020304" pitchFamily="18" charset="0"/>
                <a:cs typeface="Times New Roman"/>
              </a:rPr>
              <a:t>is</a:t>
            </a:r>
            <a:r>
              <a:rPr lang="en-GB" sz="3200">
                <a:solidFill>
                  <a:schemeClr val="bg1"/>
                </a:solidFill>
                <a:effectLst/>
                <a:ea typeface="Times New Roman" panose="02020603050405020304" pitchFamily="18" charset="0"/>
                <a:cs typeface="Times New Roman"/>
              </a:rPr>
              <a:t> affecting different people and places unevenly, and is leading to inequalities within and across nations, and </a:t>
            </a:r>
            <a:r>
              <a:rPr lang="en-GB" sz="3200" b="1">
                <a:solidFill>
                  <a:schemeClr val="bg1"/>
                </a:solidFill>
                <a:effectLst/>
                <a:ea typeface="Times New Roman" panose="02020603050405020304" pitchFamily="18" charset="0"/>
                <a:cs typeface="Times New Roman"/>
              </a:rPr>
              <a:t>between current and future generations,</a:t>
            </a:r>
            <a:r>
              <a:rPr lang="en-GB" sz="3200">
                <a:solidFill>
                  <a:schemeClr val="bg1"/>
                </a:solidFill>
                <a:effectLst/>
                <a:ea typeface="Times New Roman" panose="02020603050405020304" pitchFamily="18" charset="0"/>
                <a:cs typeface="Times New Roman"/>
              </a:rPr>
              <a:t> so creating injustice.</a:t>
            </a:r>
            <a:endParaRPr lang="en-GB" sz="3200">
              <a:solidFill>
                <a:schemeClr val="bg1"/>
              </a:solidFill>
              <a:effectLst/>
              <a:ea typeface="Calibri" panose="020F0502020204030204" pitchFamily="34" charset="0"/>
              <a:cs typeface="Times New Roman"/>
            </a:endParaRPr>
          </a:p>
        </p:txBody>
      </p:sp>
      <p:sp>
        <p:nvSpPr>
          <p:cNvPr id="4" name="Slide Number Placeholder 3">
            <a:extLst>
              <a:ext uri="{FF2B5EF4-FFF2-40B4-BE49-F238E27FC236}">
                <a16:creationId xmlns:a16="http://schemas.microsoft.com/office/drawing/2014/main" id="{BDD2300F-524E-A243-A4C8-21D613DD26FF}"/>
              </a:ext>
            </a:extLst>
          </p:cNvPr>
          <p:cNvSpPr>
            <a:spLocks noGrp="1"/>
          </p:cNvSpPr>
          <p:nvPr>
            <p:ph type="sldNum" sz="quarter" idx="4294967295"/>
          </p:nvPr>
        </p:nvSpPr>
        <p:spPr>
          <a:xfrm>
            <a:off x="9517" y="6570639"/>
            <a:ext cx="647825" cy="287361"/>
          </a:xfrm>
          <a:prstGeom prst="rect">
            <a:avLst/>
          </a:prstGeom>
        </p:spPr>
        <p:txBody>
          <a:bodyPr/>
          <a:lstStyle/>
          <a:p>
            <a:fld id="{C7CC124B-3A40-754C-B43D-1EEB73BE8A94}" type="slidenum">
              <a:rPr lang="en-US" smtClean="0"/>
              <a:pPr/>
              <a:t>6</a:t>
            </a:fld>
            <a:endParaRPr lang="en-US"/>
          </a:p>
        </p:txBody>
      </p:sp>
      <p:grpSp>
        <p:nvGrpSpPr>
          <p:cNvPr id="3" name="Group 2">
            <a:extLst>
              <a:ext uri="{FF2B5EF4-FFF2-40B4-BE49-F238E27FC236}">
                <a16:creationId xmlns:a16="http://schemas.microsoft.com/office/drawing/2014/main" id="{BADBEF1E-3ED0-0B96-D98F-FA19F02E265F}"/>
              </a:ext>
            </a:extLst>
          </p:cNvPr>
          <p:cNvGrpSpPr/>
          <p:nvPr/>
        </p:nvGrpSpPr>
        <p:grpSpPr>
          <a:xfrm>
            <a:off x="657342" y="323020"/>
            <a:ext cx="6888553" cy="2914787"/>
            <a:chOff x="657342" y="323020"/>
            <a:chExt cx="6888553" cy="2914787"/>
          </a:xfrm>
        </p:grpSpPr>
        <p:pic>
          <p:nvPicPr>
            <p:cNvPr id="5" name="Picture 4" descr="A group of people holding signs and placards&#10;&#10;AI-generated content may be incorrect.">
              <a:extLst>
                <a:ext uri="{FF2B5EF4-FFF2-40B4-BE49-F238E27FC236}">
                  <a16:creationId xmlns:a16="http://schemas.microsoft.com/office/drawing/2014/main" id="{DDD5450F-0818-C115-A036-A8FB8066CD3C}"/>
                </a:ext>
              </a:extLst>
            </p:cNvPr>
            <p:cNvPicPr>
              <a:picLocks noChangeAspect="1"/>
            </p:cNvPicPr>
            <p:nvPr/>
          </p:nvPicPr>
          <p:blipFill>
            <a:blip r:embed="rId3">
              <a:extLst>
                <a:ext uri="{28A0092B-C50C-407E-A947-70E740481C1C}">
                  <a14:useLocalDpi xmlns:a14="http://schemas.microsoft.com/office/drawing/2010/main" val="0"/>
                </a:ext>
              </a:extLst>
            </a:blip>
            <a:srcRect t="19189" b="16191"/>
            <a:stretch/>
          </p:blipFill>
          <p:spPr>
            <a:xfrm>
              <a:off x="657342" y="323020"/>
              <a:ext cx="6626942" cy="2856287"/>
            </a:xfrm>
            <a:prstGeom prst="rect">
              <a:avLst/>
            </a:prstGeom>
          </p:spPr>
        </p:pic>
        <p:sp>
          <p:nvSpPr>
            <p:cNvPr id="7" name="TextBox 6">
              <a:extLst>
                <a:ext uri="{FF2B5EF4-FFF2-40B4-BE49-F238E27FC236}">
                  <a16:creationId xmlns:a16="http://schemas.microsoft.com/office/drawing/2014/main" id="{FB68429B-1619-2BBD-E5E0-37A9B5FE1FC6}"/>
                </a:ext>
              </a:extLst>
            </p:cNvPr>
            <p:cNvSpPr txBox="1"/>
            <p:nvPr/>
          </p:nvSpPr>
          <p:spPr>
            <a:xfrm rot="16200000">
              <a:off x="6384160" y="2076073"/>
              <a:ext cx="2061859" cy="261610"/>
            </a:xfrm>
            <a:prstGeom prst="rect">
              <a:avLst/>
            </a:prstGeom>
            <a:noFill/>
          </p:spPr>
          <p:txBody>
            <a:bodyPr wrap="square" rtlCol="0">
              <a:spAutoFit/>
            </a:bodyPr>
            <a:lstStyle/>
            <a:p>
              <a:r>
                <a:rPr lang="en-GB" sz="1100">
                  <a:solidFill>
                    <a:schemeClr val="bg1">
                      <a:lumMod val="95000"/>
                    </a:schemeClr>
                  </a:solidFill>
                </a:rPr>
                <a:t>Markus </a:t>
              </a:r>
              <a:r>
                <a:rPr lang="en-GB" sz="1100" err="1">
                  <a:solidFill>
                    <a:schemeClr val="bg1">
                      <a:lumMod val="95000"/>
                    </a:schemeClr>
                  </a:solidFill>
                </a:rPr>
                <a:t>Spiske</a:t>
              </a:r>
              <a:r>
                <a:rPr lang="en-GB" sz="1100">
                  <a:solidFill>
                    <a:schemeClr val="bg1">
                      <a:lumMod val="95000"/>
                    </a:schemeClr>
                  </a:solidFill>
                </a:rPr>
                <a:t> / </a:t>
              </a:r>
              <a:r>
                <a:rPr lang="en-GB" sz="1100">
                  <a:solidFill>
                    <a:schemeClr val="bg1">
                      <a:lumMod val="95000"/>
                    </a:schemeClr>
                  </a:solidFill>
                  <a:hlinkClick r:id="rId4">
                    <a:extLst>
                      <a:ext uri="{A12FA001-AC4F-418D-AE19-62706E023703}">
                        <ahyp:hlinkClr xmlns:ahyp="http://schemas.microsoft.com/office/drawing/2018/hyperlinkcolor" val="tx"/>
                      </a:ext>
                    </a:extLst>
                  </a:hlinkClick>
                </a:rPr>
                <a:t>CC0 1.0</a:t>
              </a:r>
              <a:endParaRPr lang="en-GB" sz="1100">
                <a:solidFill>
                  <a:schemeClr val="bg1">
                    <a:lumMod val="95000"/>
                  </a:schemeClr>
                </a:solidFill>
              </a:endParaRPr>
            </a:p>
          </p:txBody>
        </p:sp>
      </p:grpSp>
    </p:spTree>
    <p:extLst>
      <p:ext uri="{BB962C8B-B14F-4D97-AF65-F5344CB8AC3E}">
        <p14:creationId xmlns:p14="http://schemas.microsoft.com/office/powerpoint/2010/main" val="468464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8DAB25"/>
        </a:solidFill>
        <a:effectLst/>
      </p:bgPr>
    </p:bg>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30F742A-9A05-4F88-9659-0947FB635EFA}"/>
              </a:ext>
            </a:extLst>
          </p:cNvPr>
          <p:cNvSpPr/>
          <p:nvPr/>
        </p:nvSpPr>
        <p:spPr>
          <a:xfrm>
            <a:off x="350944" y="-199587"/>
            <a:ext cx="11560437" cy="120342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GB" sz="3600" b="1">
                <a:latin typeface="+mj-lt"/>
              </a:rPr>
              <a:t>Climate Justice and Historical Legacies</a:t>
            </a:r>
            <a:endParaRPr lang="en-GB" sz="3600">
              <a:solidFill>
                <a:schemeClr val="tx1"/>
              </a:solidFill>
              <a:latin typeface="+mj-lt"/>
              <a:cs typeface="Calibri"/>
            </a:endParaRPr>
          </a:p>
        </p:txBody>
      </p:sp>
      <p:sp>
        <p:nvSpPr>
          <p:cNvPr id="8" name="Rectangle: Rounded Corners 7">
            <a:extLst>
              <a:ext uri="{FF2B5EF4-FFF2-40B4-BE49-F238E27FC236}">
                <a16:creationId xmlns:a16="http://schemas.microsoft.com/office/drawing/2014/main" id="{AC19F5C2-BAA8-6559-226E-00B7066E5BBA}"/>
              </a:ext>
            </a:extLst>
          </p:cNvPr>
          <p:cNvSpPr/>
          <p:nvPr/>
        </p:nvSpPr>
        <p:spPr>
          <a:xfrm>
            <a:off x="349678" y="1432581"/>
            <a:ext cx="6250618" cy="3518883"/>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en-GB" sz="2400" b="1">
              <a:solidFill>
                <a:schemeClr val="bg1"/>
              </a:solidFill>
              <a:latin typeface="VAG Rounded" panose="02000403040000020004"/>
            </a:endParaRPr>
          </a:p>
          <a:p>
            <a:pPr>
              <a:lnSpc>
                <a:spcPct val="150000"/>
              </a:lnSpc>
            </a:pPr>
            <a:endParaRPr lang="en-GB" sz="2400">
              <a:solidFill>
                <a:schemeClr val="bg1"/>
              </a:solidFill>
              <a:latin typeface="VAG Rounded"/>
              <a:cs typeface="Calibri"/>
            </a:endParaRPr>
          </a:p>
          <a:p>
            <a:pPr>
              <a:lnSpc>
                <a:spcPct val="150000"/>
              </a:lnSpc>
            </a:pPr>
            <a:r>
              <a:rPr lang="en-GB" sz="2000" b="1">
                <a:solidFill>
                  <a:schemeClr val="bg1"/>
                </a:solidFill>
                <a:latin typeface="VaG Rounded"/>
                <a:ea typeface="Lato"/>
                <a:cs typeface="Lato"/>
              </a:rPr>
              <a:t>To truly understand and tackle the climate emergency,</a:t>
            </a:r>
            <a:r>
              <a:rPr lang="en-GB" sz="2000">
                <a:solidFill>
                  <a:schemeClr val="bg1"/>
                </a:solidFill>
                <a:latin typeface="VaG Rounded"/>
                <a:ea typeface="Lato"/>
                <a:cs typeface="Lato"/>
              </a:rPr>
              <a:t> governments, advocates, academics, and the private sector need to understand the climate and inequality crisis not simply as a technical issue, but </a:t>
            </a:r>
            <a:r>
              <a:rPr lang="en-GB" sz="2000" b="1">
                <a:solidFill>
                  <a:schemeClr val="bg1"/>
                </a:solidFill>
                <a:latin typeface="VaG Rounded"/>
                <a:ea typeface="Lato"/>
                <a:cs typeface="Lato"/>
              </a:rPr>
              <a:t>one rooted in histories of skewed power relations.</a:t>
            </a:r>
          </a:p>
          <a:p>
            <a:pPr>
              <a:lnSpc>
                <a:spcPct val="150000"/>
              </a:lnSpc>
            </a:pPr>
            <a:endParaRPr lang="en-GB" sz="2000">
              <a:solidFill>
                <a:schemeClr val="bg1"/>
              </a:solidFill>
              <a:latin typeface="VaG Rounded"/>
              <a:ea typeface="Lato"/>
              <a:cs typeface="Lato"/>
            </a:endParaRPr>
          </a:p>
          <a:p>
            <a:pPr>
              <a:lnSpc>
                <a:spcPct val="150000"/>
              </a:lnSpc>
            </a:pPr>
            <a:r>
              <a:rPr lang="en-GB" sz="2000">
                <a:solidFill>
                  <a:schemeClr val="bg1"/>
                </a:solidFill>
                <a:latin typeface="VaG Rounded"/>
                <a:ea typeface="Lato"/>
                <a:cs typeface="Lato"/>
              </a:rPr>
              <a:t>The inequalities produced and aggravated by the climate crisis today have </a:t>
            </a:r>
            <a:r>
              <a:rPr lang="en-GB" sz="2000" b="1" u="sng">
                <a:solidFill>
                  <a:schemeClr val="bg1"/>
                </a:solidFill>
                <a:latin typeface="VaG Rounded"/>
                <a:ea typeface="Lato"/>
                <a:cs typeface="Lato"/>
              </a:rPr>
              <a:t>longer and connected histories once colonialism is properly acknowledged as a continuous factor</a:t>
            </a:r>
            <a:endParaRPr lang="en-GB" sz="2000" b="1" u="sng">
              <a:solidFill>
                <a:schemeClr val="bg1"/>
              </a:solidFill>
              <a:latin typeface="VaG Rounded"/>
              <a:ea typeface="Calibri"/>
              <a:cs typeface="Calibri"/>
            </a:endParaRPr>
          </a:p>
          <a:p>
            <a:endParaRPr lang="en-GB" sz="1400">
              <a:solidFill>
                <a:schemeClr val="bg1"/>
              </a:solidFill>
              <a:latin typeface="VaG Rounded"/>
              <a:ea typeface="Lato"/>
              <a:cs typeface="Lato"/>
            </a:endParaRPr>
          </a:p>
          <a:p>
            <a:endParaRPr lang="en-GB" sz="2400">
              <a:solidFill>
                <a:schemeClr val="bg1"/>
              </a:solidFill>
              <a:latin typeface="VaG Rounded"/>
            </a:endParaRPr>
          </a:p>
          <a:p>
            <a:r>
              <a:rPr lang="en-GB" sz="1400">
                <a:solidFill>
                  <a:schemeClr val="bg1"/>
                </a:solidFill>
                <a:latin typeface="VaG Rounded"/>
              </a:rPr>
              <a:t>Mohammed, R. 2023 Save the Children</a:t>
            </a:r>
          </a:p>
          <a:p>
            <a:endParaRPr lang="en-GB" sz="1200">
              <a:solidFill>
                <a:srgbClr val="000000"/>
              </a:solidFill>
              <a:latin typeface="VaG Rounded"/>
            </a:endParaRPr>
          </a:p>
        </p:txBody>
      </p:sp>
      <p:grpSp>
        <p:nvGrpSpPr>
          <p:cNvPr id="2" name="Group 1">
            <a:extLst>
              <a:ext uri="{FF2B5EF4-FFF2-40B4-BE49-F238E27FC236}">
                <a16:creationId xmlns:a16="http://schemas.microsoft.com/office/drawing/2014/main" id="{F0C42449-5A4A-EE72-BE2F-6D5486B4FE17}"/>
              </a:ext>
            </a:extLst>
          </p:cNvPr>
          <p:cNvGrpSpPr/>
          <p:nvPr/>
        </p:nvGrpSpPr>
        <p:grpSpPr>
          <a:xfrm>
            <a:off x="6811622" y="1436454"/>
            <a:ext cx="5188017" cy="3551247"/>
            <a:chOff x="6811622" y="1436454"/>
            <a:chExt cx="5188017" cy="3551247"/>
          </a:xfrm>
        </p:grpSpPr>
        <p:pic>
          <p:nvPicPr>
            <p:cNvPr id="5" name="Picture 4" descr="A group of people holding signs&#10;&#10;AI-generated content may be incorrect.">
              <a:extLst>
                <a:ext uri="{FF2B5EF4-FFF2-40B4-BE49-F238E27FC236}">
                  <a16:creationId xmlns:a16="http://schemas.microsoft.com/office/drawing/2014/main" id="{8928679E-1E44-CEF0-2CAC-C6FF77AA0B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1622" y="1436454"/>
              <a:ext cx="4942210" cy="3297507"/>
            </a:xfrm>
            <a:prstGeom prst="rect">
              <a:avLst/>
            </a:prstGeom>
          </p:spPr>
        </p:pic>
        <p:sp>
          <p:nvSpPr>
            <p:cNvPr id="6" name="TextBox 5">
              <a:extLst>
                <a:ext uri="{FF2B5EF4-FFF2-40B4-BE49-F238E27FC236}">
                  <a16:creationId xmlns:a16="http://schemas.microsoft.com/office/drawing/2014/main" id="{57A264C0-1AF8-40DC-5F21-73E03006CFAA}"/>
                </a:ext>
              </a:extLst>
            </p:cNvPr>
            <p:cNvSpPr txBox="1"/>
            <p:nvPr/>
          </p:nvSpPr>
          <p:spPr>
            <a:xfrm>
              <a:off x="8642555" y="4726091"/>
              <a:ext cx="3357084" cy="261610"/>
            </a:xfrm>
            <a:prstGeom prst="rect">
              <a:avLst/>
            </a:prstGeom>
            <a:noFill/>
          </p:spPr>
          <p:txBody>
            <a:bodyPr wrap="square" rtlCol="0">
              <a:spAutoFit/>
            </a:bodyPr>
            <a:lstStyle/>
            <a:p>
              <a:r>
                <a:rPr lang="en-GB" sz="1100" b="1">
                  <a:solidFill>
                    <a:schemeClr val="bg1">
                      <a:lumMod val="95000"/>
                    </a:schemeClr>
                  </a:solidFill>
                  <a:effectLst/>
                  <a:latin typeface="+mj-lt"/>
                  <a:ea typeface="Aptos" panose="020B0004020202020204" pitchFamily="34" charset="0"/>
                  <a:cs typeface="Times New Roman" panose="02020603050405020304" pitchFamily="18" charset="0"/>
                </a:rPr>
                <a:t>Oliver </a:t>
              </a:r>
              <a:r>
                <a:rPr lang="en-GB" sz="1100" b="1" err="1">
                  <a:solidFill>
                    <a:schemeClr val="bg1">
                      <a:lumMod val="95000"/>
                    </a:schemeClr>
                  </a:solidFill>
                  <a:effectLst/>
                  <a:latin typeface="+mj-lt"/>
                  <a:ea typeface="Aptos" panose="020B0004020202020204" pitchFamily="34" charset="0"/>
                  <a:cs typeface="Times New Roman" panose="02020603050405020304" pitchFamily="18" charset="0"/>
                </a:rPr>
                <a:t>Kornblihtt</a:t>
              </a:r>
              <a:r>
                <a:rPr lang="en-GB" sz="1100" b="1">
                  <a:solidFill>
                    <a:schemeClr val="bg1">
                      <a:lumMod val="95000"/>
                    </a:schemeClr>
                  </a:solidFill>
                  <a:effectLst/>
                  <a:latin typeface="+mj-lt"/>
                  <a:ea typeface="Aptos" panose="020B0004020202020204" pitchFamily="34" charset="0"/>
                  <a:cs typeface="Times New Roman" panose="02020603050405020304" pitchFamily="18" charset="0"/>
                </a:rPr>
                <a:t>, </a:t>
              </a:r>
              <a:r>
                <a:rPr lang="en-GB" sz="1100" b="1" err="1">
                  <a:solidFill>
                    <a:schemeClr val="bg1">
                      <a:lumMod val="95000"/>
                    </a:schemeClr>
                  </a:solidFill>
                  <a:effectLst/>
                  <a:latin typeface="+mj-lt"/>
                  <a:ea typeface="Aptos" panose="020B0004020202020204" pitchFamily="34" charset="0"/>
                  <a:cs typeface="Times New Roman" panose="02020603050405020304" pitchFamily="18" charset="0"/>
                </a:rPr>
                <a:t>Mídia</a:t>
              </a:r>
              <a:r>
                <a:rPr lang="en-GB" sz="1100" b="1">
                  <a:solidFill>
                    <a:schemeClr val="bg1">
                      <a:lumMod val="95000"/>
                    </a:schemeClr>
                  </a:solidFill>
                  <a:effectLst/>
                  <a:latin typeface="+mj-lt"/>
                  <a:ea typeface="Aptos" panose="020B0004020202020204" pitchFamily="34" charset="0"/>
                  <a:cs typeface="Times New Roman" panose="02020603050405020304" pitchFamily="18" charset="0"/>
                </a:rPr>
                <a:t> NINJA, Flickr / </a:t>
              </a:r>
              <a:r>
                <a:rPr lang="en-GB" sz="1100" b="1">
                  <a:solidFill>
                    <a:schemeClr val="bg1">
                      <a:lumMod val="95000"/>
                    </a:schemeClr>
                  </a:solidFill>
                  <a:effectLst/>
                  <a:latin typeface="+mj-lt"/>
                  <a:ea typeface="Aptos" panose="020B0004020202020204" pitchFamily="34" charset="0"/>
                  <a:cs typeface="Times New Roman" panose="02020603050405020304" pitchFamily="18" charset="0"/>
                  <a:hlinkClick r:id="rId4"/>
                </a:rPr>
                <a:t>CC BY-NC 2.0</a:t>
              </a:r>
              <a:endParaRPr lang="en-GB" sz="1100" b="1">
                <a:solidFill>
                  <a:schemeClr val="bg1">
                    <a:lumMod val="95000"/>
                  </a:schemeClr>
                </a:solidFill>
                <a:latin typeface="+mj-lt"/>
              </a:endParaRPr>
            </a:p>
          </p:txBody>
        </p:sp>
      </p:grpSp>
    </p:spTree>
    <p:extLst>
      <p:ext uri="{BB962C8B-B14F-4D97-AF65-F5344CB8AC3E}">
        <p14:creationId xmlns:p14="http://schemas.microsoft.com/office/powerpoint/2010/main" val="24649622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C310C01-2E47-4A61-BFB0-203B000DC5E3}"/>
              </a:ext>
            </a:extLst>
          </p:cNvPr>
          <p:cNvSpPr txBox="1"/>
          <p:nvPr/>
        </p:nvSpPr>
        <p:spPr>
          <a:xfrm>
            <a:off x="596709" y="593949"/>
            <a:ext cx="10326042" cy="1631216"/>
          </a:xfrm>
          <a:prstGeom prst="rect">
            <a:avLst/>
          </a:prstGeom>
          <a:noFill/>
        </p:spPr>
        <p:txBody>
          <a:bodyPr wrap="square">
            <a:spAutoFit/>
          </a:bodyPr>
          <a:lstStyle/>
          <a:p>
            <a:r>
              <a:rPr lang="en-US" sz="3600" b="1">
                <a:solidFill>
                  <a:schemeClr val="bg1"/>
                </a:solidFill>
                <a:latin typeface="+mj-lt"/>
              </a:rPr>
              <a:t>The Climate Game </a:t>
            </a:r>
            <a:endParaRPr lang="en-US" sz="3600">
              <a:solidFill>
                <a:schemeClr val="bg1"/>
              </a:solidFill>
              <a:latin typeface="+mj-lt"/>
            </a:endParaRPr>
          </a:p>
          <a:p>
            <a:r>
              <a:rPr lang="en-US" sz="3200">
                <a:solidFill>
                  <a:schemeClr val="bg1"/>
                </a:solidFill>
                <a:latin typeface="+mj-lt"/>
              </a:rPr>
              <a:t>Exploring the Differential Impact of Climate Change</a:t>
            </a:r>
          </a:p>
          <a:p>
            <a:endParaRPr lang="en-US" sz="3200" b="1">
              <a:solidFill>
                <a:schemeClr val="bg1"/>
              </a:solidFill>
              <a:latin typeface="+mj-lt"/>
            </a:endParaRPr>
          </a:p>
        </p:txBody>
      </p:sp>
      <p:graphicFrame>
        <p:nvGraphicFramePr>
          <p:cNvPr id="2" name="Table 1">
            <a:extLst>
              <a:ext uri="{FF2B5EF4-FFF2-40B4-BE49-F238E27FC236}">
                <a16:creationId xmlns:a16="http://schemas.microsoft.com/office/drawing/2014/main" id="{C87A2E00-312F-4C58-AF67-81B5AFD75471}"/>
              </a:ext>
            </a:extLst>
          </p:cNvPr>
          <p:cNvGraphicFramePr>
            <a:graphicFrameLocks noGrp="1"/>
          </p:cNvGraphicFramePr>
          <p:nvPr>
            <p:extLst>
              <p:ext uri="{D42A27DB-BD31-4B8C-83A1-F6EECF244321}">
                <p14:modId xmlns:p14="http://schemas.microsoft.com/office/powerpoint/2010/main" val="3698901656"/>
              </p:ext>
            </p:extLst>
          </p:nvPr>
        </p:nvGraphicFramePr>
        <p:xfrm>
          <a:off x="596709" y="2250902"/>
          <a:ext cx="10326042" cy="2903220"/>
        </p:xfrm>
        <a:graphic>
          <a:graphicData uri="http://schemas.openxmlformats.org/drawingml/2006/table">
            <a:tbl>
              <a:tblPr>
                <a:tableStyleId>{5C22544A-7EE6-4342-B048-85BDC9FD1C3A}</a:tableStyleId>
              </a:tblPr>
              <a:tblGrid>
                <a:gridCol w="10326042">
                  <a:extLst>
                    <a:ext uri="{9D8B030D-6E8A-4147-A177-3AD203B41FA5}">
                      <a16:colId xmlns:a16="http://schemas.microsoft.com/office/drawing/2014/main" val="2562287758"/>
                    </a:ext>
                  </a:extLst>
                </a:gridCol>
              </a:tblGrid>
              <a:tr h="0">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2400">
                        <a:solidFill>
                          <a:schemeClr val="bg1"/>
                        </a:solidFill>
                        <a:latin typeface="VAG Rounded" panose="02000403040000020004"/>
                        <a:ea typeface="Cambria" panose="020405030504060302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2400">
                          <a:solidFill>
                            <a:schemeClr val="bg1"/>
                          </a:solidFill>
                          <a:latin typeface="VaG Rounded"/>
                          <a:ea typeface="Cambria"/>
                          <a:cs typeface="Times New Roman"/>
                        </a:rPr>
                        <a:t>A</a:t>
                      </a:r>
                      <a:r>
                        <a:rPr kumimoji="0" lang="en-US" altLang="en-US" sz="2400" b="0" i="0" u="none" strike="noStrike" cap="none" normalizeH="0" baseline="0">
                          <a:ln>
                            <a:noFill/>
                          </a:ln>
                          <a:solidFill>
                            <a:schemeClr val="bg1"/>
                          </a:solidFill>
                          <a:effectLst/>
                          <a:latin typeface="VaG Rounded"/>
                          <a:ea typeface="Cambria"/>
                          <a:cs typeface="Times New Roman"/>
                        </a:rPr>
                        <a:t> key element of </a:t>
                      </a:r>
                      <a:r>
                        <a:rPr kumimoji="0" lang="en-US" altLang="en-US" sz="2400" b="1" i="0" u="none" strike="noStrike" cap="none" normalizeH="0" baseline="0">
                          <a:ln>
                            <a:noFill/>
                          </a:ln>
                          <a:solidFill>
                            <a:schemeClr val="bg1"/>
                          </a:solidFill>
                          <a:effectLst/>
                          <a:latin typeface="VaG Rounded"/>
                          <a:ea typeface="Cambria"/>
                          <a:cs typeface="Times New Roman"/>
                        </a:rPr>
                        <a:t>climate justice</a:t>
                      </a:r>
                      <a:r>
                        <a:rPr kumimoji="0" lang="en-US" altLang="en-US" sz="2400" b="0" i="0" u="none" strike="noStrike" cap="none" normalizeH="0" baseline="0">
                          <a:ln>
                            <a:noFill/>
                          </a:ln>
                          <a:solidFill>
                            <a:schemeClr val="bg1"/>
                          </a:solidFill>
                          <a:effectLst/>
                          <a:latin typeface="VaG Rounded"/>
                          <a:ea typeface="Cambria"/>
                          <a:cs typeface="Times New Roman"/>
                        </a:rPr>
                        <a:t> is </a:t>
                      </a:r>
                      <a:r>
                        <a:rPr kumimoji="0" lang="en-US" altLang="en-US" sz="2400" b="1" i="0" u="none" strike="noStrike" cap="none" normalizeH="0" baseline="0">
                          <a:ln>
                            <a:noFill/>
                          </a:ln>
                          <a:solidFill>
                            <a:schemeClr val="bg1"/>
                          </a:solidFill>
                          <a:effectLst/>
                          <a:latin typeface="VaG Rounded"/>
                          <a:ea typeface="Cambria"/>
                          <a:cs typeface="Times New Roman"/>
                        </a:rPr>
                        <a:t>inequality</a:t>
                      </a:r>
                      <a:r>
                        <a:rPr kumimoji="0" lang="en-US" altLang="en-US" sz="2400" b="0" i="0" u="none" strike="noStrike" cap="none" normalizeH="0" baseline="0">
                          <a:ln>
                            <a:noFill/>
                          </a:ln>
                          <a:solidFill>
                            <a:schemeClr val="bg1"/>
                          </a:solidFill>
                          <a:effectLst/>
                          <a:latin typeface="VaG Rounded"/>
                          <a:ea typeface="Cambria"/>
                          <a:cs typeface="Times New Roman"/>
                        </a:rPr>
                        <a:t>. One way to introduce this concept is through this </a:t>
                      </a:r>
                      <a:r>
                        <a:rPr kumimoji="0" lang="en-US" altLang="en-US" sz="2400" b="1" i="0" u="none" strike="noStrike" cap="none" normalizeH="0" baseline="0">
                          <a:ln>
                            <a:noFill/>
                          </a:ln>
                          <a:solidFill>
                            <a:schemeClr val="bg1"/>
                          </a:solidFill>
                          <a:effectLst/>
                          <a:latin typeface="Trebuchet MS" panose="020B0603020202020204" pitchFamily="34" charset="0"/>
                          <a:ea typeface="Cambria"/>
                          <a:cs typeface="Times New Roman"/>
                        </a:rPr>
                        <a:t>‘</a:t>
                      </a:r>
                      <a:r>
                        <a:rPr kumimoji="0" lang="en-US" altLang="en-US" sz="2400" b="1" i="0" u="none" strike="noStrike" cap="none" normalizeH="0" baseline="0">
                          <a:ln>
                            <a:noFill/>
                          </a:ln>
                          <a:solidFill>
                            <a:schemeClr val="bg1"/>
                          </a:solidFill>
                          <a:effectLst/>
                          <a:latin typeface="VaG Rounded"/>
                          <a:ea typeface="Cambria"/>
                          <a:cs typeface="Times New Roman"/>
                        </a:rPr>
                        <a:t>Climate game</a:t>
                      </a:r>
                      <a:r>
                        <a:rPr kumimoji="0" lang="en-US" altLang="en-US" sz="2400" b="1" i="0" u="none" strike="noStrike" cap="none" normalizeH="0" baseline="0">
                          <a:ln>
                            <a:noFill/>
                          </a:ln>
                          <a:solidFill>
                            <a:schemeClr val="bg1"/>
                          </a:solidFill>
                          <a:effectLst/>
                          <a:latin typeface="Trebuchet MS" panose="020B0603020202020204" pitchFamily="34" charset="0"/>
                          <a:ea typeface="Cambria"/>
                          <a:cs typeface="Times New Roman"/>
                        </a:rPr>
                        <a:t>’</a:t>
                      </a:r>
                      <a:r>
                        <a:rPr kumimoji="0" lang="en-US" altLang="en-US" sz="2400" b="1" i="0" u="none" strike="noStrike" cap="none" normalizeH="0" baseline="0">
                          <a:ln>
                            <a:noFill/>
                          </a:ln>
                          <a:solidFill>
                            <a:schemeClr val="bg1"/>
                          </a:solidFill>
                          <a:effectLst/>
                          <a:latin typeface="VaG Rounded"/>
                          <a:ea typeface="Cambria"/>
                          <a:cs typeface="Times New Roman"/>
                        </a:rPr>
                        <a:t>. </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2000">
                        <a:solidFill>
                          <a:schemeClr val="bg1"/>
                        </a:solidFill>
                        <a:latin typeface="VaG Rounded"/>
                        <a:ea typeface="Cambria"/>
                        <a:cs typeface="Times New Roman"/>
                      </a:endParaRPr>
                    </a:p>
                    <a:p>
                      <a:pPr algn="l">
                        <a:spcAft>
                          <a:spcPts val="300"/>
                        </a:spcAft>
                      </a:pPr>
                      <a:r>
                        <a:rPr lang="en-GB" sz="2400" b="0">
                          <a:solidFill>
                            <a:schemeClr val="bg1"/>
                          </a:solidFill>
                          <a:effectLst/>
                          <a:latin typeface="VaG Rounded"/>
                        </a:rPr>
                        <a:t>This role play activity helps to </a:t>
                      </a:r>
                      <a:r>
                        <a:rPr lang="en-GB" sz="2400" b="1">
                          <a:solidFill>
                            <a:schemeClr val="bg1"/>
                          </a:solidFill>
                          <a:effectLst/>
                          <a:latin typeface="VaG Rounded"/>
                        </a:rPr>
                        <a:t>increase our  understanding of the unequal impacts of the climate crisis on people and how different inequalities might intersect to affect people’s experiences of climate change</a:t>
                      </a:r>
                      <a:r>
                        <a:rPr lang="en-GB" sz="2400" b="0">
                          <a:solidFill>
                            <a:schemeClr val="bg1"/>
                          </a:solidFill>
                          <a:effectLst/>
                          <a:latin typeface="VaG Rounded"/>
                        </a:rPr>
                        <a:t>.</a:t>
                      </a:r>
                    </a:p>
                    <a:p>
                      <a:pPr algn="l">
                        <a:spcAft>
                          <a:spcPts val="300"/>
                        </a:spcAft>
                      </a:pPr>
                      <a:endParaRPr lang="en-GB" sz="2400" b="0">
                        <a:solidFill>
                          <a:schemeClr val="bg1"/>
                        </a:solidFill>
                        <a:effectLst/>
                        <a:latin typeface="VAG Rounded" panose="02000403040000020004"/>
                        <a:ea typeface="Cambria" panose="02040503050406030204" pitchFamily="18" charset="0"/>
                        <a:cs typeface="Times New Roman" panose="02020603050405020304" pitchFamily="18" charset="0"/>
                      </a:endParaRPr>
                    </a:p>
                  </a:txBody>
                  <a:tcPr marL="114300" marR="114300" marT="0" marB="0">
                    <a:noFill/>
                  </a:tcPr>
                </a:tc>
                <a:extLst>
                  <a:ext uri="{0D108BD9-81ED-4DB2-BD59-A6C34878D82A}">
                    <a16:rowId xmlns:a16="http://schemas.microsoft.com/office/drawing/2014/main" val="1146133778"/>
                  </a:ext>
                </a:extLst>
              </a:tr>
            </a:tbl>
          </a:graphicData>
        </a:graphic>
      </p:graphicFrame>
      <p:grpSp>
        <p:nvGrpSpPr>
          <p:cNvPr id="6" name="Group 5">
            <a:extLst>
              <a:ext uri="{FF2B5EF4-FFF2-40B4-BE49-F238E27FC236}">
                <a16:creationId xmlns:a16="http://schemas.microsoft.com/office/drawing/2014/main" id="{956FC20B-EBAD-95F4-D01F-C6D2CFF1F34E}"/>
              </a:ext>
            </a:extLst>
          </p:cNvPr>
          <p:cNvGrpSpPr/>
          <p:nvPr/>
        </p:nvGrpSpPr>
        <p:grpSpPr>
          <a:xfrm>
            <a:off x="9711624" y="218400"/>
            <a:ext cx="2437665" cy="1856206"/>
            <a:chOff x="9711624" y="218400"/>
            <a:chExt cx="2437665" cy="1856206"/>
          </a:xfrm>
        </p:grpSpPr>
        <p:pic>
          <p:nvPicPr>
            <p:cNvPr id="4" name="Picture 3">
              <a:extLst>
                <a:ext uri="{FF2B5EF4-FFF2-40B4-BE49-F238E27FC236}">
                  <a16:creationId xmlns:a16="http://schemas.microsoft.com/office/drawing/2014/main" id="{B12ACEA6-47D2-4D78-87D9-29C56D57569C}"/>
                </a:ext>
              </a:extLst>
            </p:cNvPr>
            <p:cNvPicPr>
              <a:picLocks noChangeAspect="1"/>
            </p:cNvPicPr>
            <p:nvPr/>
          </p:nvPicPr>
          <p:blipFill>
            <a:blip r:embed="rId3"/>
            <a:stretch>
              <a:fillRect/>
            </a:stretch>
          </p:blipFill>
          <p:spPr>
            <a:xfrm>
              <a:off x="9711624" y="218400"/>
              <a:ext cx="2096030" cy="1856206"/>
            </a:xfrm>
            <a:prstGeom prst="rect">
              <a:avLst/>
            </a:prstGeom>
          </p:spPr>
        </p:pic>
        <p:sp>
          <p:nvSpPr>
            <p:cNvPr id="5" name="TextBox 4">
              <a:extLst>
                <a:ext uri="{FF2B5EF4-FFF2-40B4-BE49-F238E27FC236}">
                  <a16:creationId xmlns:a16="http://schemas.microsoft.com/office/drawing/2014/main" id="{23ED8222-47D4-A15E-523F-3D9CE023F0AC}"/>
                </a:ext>
              </a:extLst>
            </p:cNvPr>
            <p:cNvSpPr txBox="1"/>
            <p:nvPr/>
          </p:nvSpPr>
          <p:spPr>
            <a:xfrm rot="5400000">
              <a:off x="11110290" y="947117"/>
              <a:ext cx="1524000" cy="553998"/>
            </a:xfrm>
            <a:prstGeom prst="rect">
              <a:avLst/>
            </a:prstGeom>
            <a:noFill/>
          </p:spPr>
          <p:txBody>
            <a:bodyPr wrap="square" rtlCol="0">
              <a:spAutoFit/>
            </a:bodyPr>
            <a:lstStyle/>
            <a:p>
              <a:r>
                <a:rPr lang="en-GB" sz="1000" kern="100">
                  <a:solidFill>
                    <a:schemeClr val="bg1">
                      <a:lumMod val="95000"/>
                    </a:schemeClr>
                  </a:solidFill>
                  <a:effectLst/>
                  <a:latin typeface="Aptos" panose="020B0004020202020204" pitchFamily="34" charset="0"/>
                  <a:ea typeface="Aptos" panose="020B0004020202020204" pitchFamily="34" charset="0"/>
                  <a:cs typeface="Times New Roman" panose="02020603050405020304" pitchFamily="18" charset="0"/>
                </a:rPr>
                <a:t>Tommaso.sansone91 / </a:t>
              </a:r>
              <a:r>
                <a:rPr lang="en-GB" sz="1000" kern="100">
                  <a:solidFill>
                    <a:schemeClr val="bg1">
                      <a:lumMod val="95000"/>
                    </a:schemeClr>
                  </a:solidFill>
                  <a:effectLst/>
                  <a:latin typeface="Aptos" panose="020B0004020202020204" pitchFamily="34" charset="0"/>
                  <a:ea typeface="Aptos" panose="020B000402020202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CC0 1.0</a:t>
              </a:r>
              <a:endParaRPr lang="en-GB" sz="1000" kern="100">
                <a:solidFill>
                  <a:schemeClr val="bg1">
                    <a:lumMod val="95000"/>
                  </a:schemeClr>
                </a:solidFill>
                <a:effectLst/>
                <a:latin typeface="Aptos" panose="020B0004020202020204" pitchFamily="34" charset="0"/>
                <a:ea typeface="Aptos" panose="020B0004020202020204" pitchFamily="34" charset="0"/>
                <a:cs typeface="Times New Roman" panose="02020603050405020304" pitchFamily="18" charset="0"/>
              </a:endParaRPr>
            </a:p>
            <a:p>
              <a:endParaRPr lang="en-GB" sz="1000"/>
            </a:p>
          </p:txBody>
        </p:sp>
      </p:grpSp>
    </p:spTree>
    <p:extLst>
      <p:ext uri="{BB962C8B-B14F-4D97-AF65-F5344CB8AC3E}">
        <p14:creationId xmlns:p14="http://schemas.microsoft.com/office/powerpoint/2010/main" val="1533448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8F94093-9C5B-4799-8FD8-BD54A9397E7B}"/>
              </a:ext>
            </a:extLst>
          </p:cNvPr>
          <p:cNvSpPr/>
          <p:nvPr/>
        </p:nvSpPr>
        <p:spPr>
          <a:xfrm>
            <a:off x="579745" y="301354"/>
            <a:ext cx="10973158" cy="5352194"/>
          </a:xfrm>
          <a:prstGeom prst="roundRect">
            <a:avLst/>
          </a:prstGeom>
          <a:solidFill>
            <a:schemeClr val="bg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a:solidFill>
                  <a:schemeClr val="tx1"/>
                </a:solidFill>
                <a:latin typeface="Ariel "/>
              </a:rPr>
              <a:t> </a:t>
            </a:r>
          </a:p>
          <a:p>
            <a:pPr algn="ctr"/>
            <a:endParaRPr lang="en-GB" sz="3200">
              <a:solidFill>
                <a:schemeClr val="tx1"/>
              </a:solidFill>
              <a:latin typeface="Ariel "/>
            </a:endParaRPr>
          </a:p>
          <a:p>
            <a:pPr algn="ctr"/>
            <a:endParaRPr lang="en-GB" sz="3200">
              <a:solidFill>
                <a:schemeClr val="tx1"/>
              </a:solidFill>
              <a:latin typeface="Ariel "/>
            </a:endParaRPr>
          </a:p>
          <a:p>
            <a:pPr algn="ctr"/>
            <a:endParaRPr lang="en-GB" sz="3200">
              <a:solidFill>
                <a:schemeClr val="tx1"/>
              </a:solidFill>
              <a:latin typeface="Ariel "/>
            </a:endParaRPr>
          </a:p>
          <a:p>
            <a:pPr algn="ctr"/>
            <a:endParaRPr lang="en-GB" sz="1600">
              <a:solidFill>
                <a:schemeClr val="tx1"/>
              </a:solidFill>
              <a:latin typeface="Ariel "/>
            </a:endParaRPr>
          </a:p>
          <a:p>
            <a:pPr algn="ctr"/>
            <a:r>
              <a:rPr lang="en-GB" sz="4000" b="1">
                <a:solidFill>
                  <a:schemeClr val="tx1"/>
                </a:solidFill>
              </a:rPr>
              <a:t>How did you feel?</a:t>
            </a:r>
          </a:p>
          <a:p>
            <a:pPr marL="0" lvl="0" indent="0">
              <a:lnSpc>
                <a:spcPct val="115000"/>
              </a:lnSpc>
              <a:spcAft>
                <a:spcPts val="600"/>
              </a:spcAft>
              <a:buFont typeface="+mj-lt"/>
              <a:buNone/>
            </a:pPr>
            <a:endParaRPr lang="en-GB" sz="2000" b="1">
              <a:latin typeface="Tsar"/>
              <a:ea typeface="Cambria" panose="02040503050406030204" pitchFamily="18" charset="0"/>
              <a:cs typeface="Times New Roman" panose="02020603050405020304" pitchFamily="18" charset="0"/>
            </a:endParaRPr>
          </a:p>
          <a:p>
            <a:pPr marL="0" lvl="0" indent="0">
              <a:lnSpc>
                <a:spcPct val="115000"/>
              </a:lnSpc>
              <a:spcAft>
                <a:spcPts val="600"/>
              </a:spcAft>
              <a:buFont typeface="+mj-lt"/>
              <a:buNone/>
            </a:pPr>
            <a:r>
              <a:rPr lang="en-GB" sz="3200" b="1">
                <a:solidFill>
                  <a:schemeClr val="tx1"/>
                </a:solidFill>
                <a:effectLst/>
                <a:ea typeface="Cambria" panose="02040503050406030204" pitchFamily="18" charset="0"/>
                <a:cs typeface="Times New Roman" panose="02020603050405020304" pitchFamily="18" charset="0"/>
              </a:rPr>
              <a:t>Discuss the inequality of the climate emergency as revealed by this activity: </a:t>
            </a:r>
          </a:p>
          <a:p>
            <a:pPr marL="457200" lvl="0" indent="-457200">
              <a:lnSpc>
                <a:spcPct val="115000"/>
              </a:lnSpc>
              <a:spcAft>
                <a:spcPts val="600"/>
              </a:spcAft>
              <a:buFont typeface="Arial" panose="020B0604020202020204" pitchFamily="34" charset="0"/>
              <a:buChar char="•"/>
            </a:pPr>
            <a:r>
              <a:rPr lang="en-GB" sz="3200">
                <a:solidFill>
                  <a:schemeClr val="tx1"/>
                </a:solidFill>
                <a:effectLst/>
                <a:ea typeface="Cambria" panose="02040503050406030204" pitchFamily="18" charset="0"/>
                <a:cs typeface="Times New Roman" panose="02020603050405020304" pitchFamily="18" charset="0"/>
              </a:rPr>
              <a:t>Who was impacted the most and in what ways? </a:t>
            </a:r>
          </a:p>
          <a:p>
            <a:pPr marL="457200" lvl="0" indent="-457200">
              <a:lnSpc>
                <a:spcPct val="115000"/>
              </a:lnSpc>
              <a:spcAft>
                <a:spcPts val="600"/>
              </a:spcAft>
              <a:buFont typeface="Arial" panose="020B0604020202020204" pitchFamily="34" charset="0"/>
              <a:buChar char="•"/>
            </a:pPr>
            <a:r>
              <a:rPr lang="en-GB" sz="3200">
                <a:solidFill>
                  <a:schemeClr val="tx1"/>
                </a:solidFill>
                <a:effectLst/>
                <a:ea typeface="Cambria" panose="02040503050406030204" pitchFamily="18" charset="0"/>
                <a:cs typeface="Times New Roman" panose="02020603050405020304" pitchFamily="18" charset="0"/>
              </a:rPr>
              <a:t>Who was impacted the least? </a:t>
            </a:r>
          </a:p>
          <a:p>
            <a:pPr marL="457200" lvl="0" indent="-457200">
              <a:lnSpc>
                <a:spcPct val="115000"/>
              </a:lnSpc>
              <a:spcAft>
                <a:spcPts val="600"/>
              </a:spcAft>
              <a:buFont typeface="Arial" panose="020B0604020202020204" pitchFamily="34" charset="0"/>
              <a:buChar char="•"/>
            </a:pPr>
            <a:r>
              <a:rPr lang="en-GB" sz="3200">
                <a:solidFill>
                  <a:schemeClr val="tx1"/>
                </a:solidFill>
                <a:effectLst/>
                <a:ea typeface="Cambria" panose="02040503050406030204" pitchFamily="18" charset="0"/>
                <a:cs typeface="Times New Roman" panose="02020603050405020304" pitchFamily="18" charset="0"/>
              </a:rPr>
              <a:t>Why do they think this is? </a:t>
            </a:r>
          </a:p>
          <a:p>
            <a:pPr marL="457200" lvl="0" indent="-457200">
              <a:lnSpc>
                <a:spcPct val="115000"/>
              </a:lnSpc>
              <a:spcAft>
                <a:spcPts val="600"/>
              </a:spcAft>
              <a:buFont typeface="Arial" panose="020B0604020202020204" pitchFamily="34" charset="0"/>
              <a:buChar char="•"/>
            </a:pPr>
            <a:r>
              <a:rPr lang="en-GB" sz="3200">
                <a:solidFill>
                  <a:schemeClr val="tx1"/>
                </a:solidFill>
                <a:effectLst/>
                <a:ea typeface="Cambria" panose="02040503050406030204" pitchFamily="18" charset="0"/>
                <a:cs typeface="Times New Roman" panose="02020603050405020304" pitchFamily="18" charset="0"/>
              </a:rPr>
              <a:t>Is this fair?</a:t>
            </a:r>
            <a:endParaRPr lang="en-GB" sz="3200">
              <a:effectLst/>
              <a:latin typeface="Tsar"/>
              <a:ea typeface="Cambria" panose="02040503050406030204" pitchFamily="18" charset="0"/>
              <a:cs typeface="Times New Roman" panose="02020603050405020304" pitchFamily="18" charset="0"/>
            </a:endParaRPr>
          </a:p>
          <a:p>
            <a:pPr marL="0" lvl="0" indent="0">
              <a:lnSpc>
                <a:spcPct val="115000"/>
              </a:lnSpc>
              <a:spcAft>
                <a:spcPts val="600"/>
              </a:spcAft>
              <a:buFont typeface="+mj-lt"/>
              <a:buNone/>
            </a:pPr>
            <a:endParaRPr lang="en-GB" sz="3200">
              <a:effectLst/>
              <a:latin typeface="Tsar"/>
              <a:ea typeface="Cambria" panose="02040503050406030204" pitchFamily="18" charset="0"/>
              <a:cs typeface="Times New Roman" panose="02020603050405020304" pitchFamily="18" charset="0"/>
            </a:endParaRPr>
          </a:p>
          <a:p>
            <a:pPr marL="342900" lvl="0" indent="-342900">
              <a:lnSpc>
                <a:spcPct val="115000"/>
              </a:lnSpc>
              <a:spcAft>
                <a:spcPts val="600"/>
              </a:spcAft>
              <a:buFont typeface="+mj-lt"/>
              <a:buAutoNum type="arabicPeriod"/>
            </a:pPr>
            <a:endParaRPr lang="en-GB" sz="2000">
              <a:effectLst/>
              <a:latin typeface="Tsar"/>
              <a:ea typeface="Cambria" panose="02040503050406030204" pitchFamily="18" charset="0"/>
              <a:cs typeface="Times New Roman" panose="02020603050405020304" pitchFamily="18" charset="0"/>
            </a:endParaRPr>
          </a:p>
          <a:p>
            <a:pPr algn="ctr"/>
            <a:endParaRPr lang="en-GB" sz="3200">
              <a:solidFill>
                <a:schemeClr val="tx1"/>
              </a:solidFill>
              <a:latin typeface="Ariel "/>
            </a:endParaRPr>
          </a:p>
          <a:p>
            <a:pPr algn="ctr"/>
            <a:r>
              <a:rPr lang="en-GB" sz="3200">
                <a:solidFill>
                  <a:schemeClr val="tx1"/>
                </a:solidFill>
                <a:latin typeface="Ariel "/>
              </a:rPr>
              <a:t> </a:t>
            </a:r>
            <a:endParaRPr lang="en-GB" sz="2400" b="1">
              <a:solidFill>
                <a:schemeClr val="bg1"/>
              </a:solidFill>
              <a:latin typeface="Ariel "/>
            </a:endParaRPr>
          </a:p>
        </p:txBody>
      </p:sp>
    </p:spTree>
    <p:extLst>
      <p:ext uri="{BB962C8B-B14F-4D97-AF65-F5344CB8AC3E}">
        <p14:creationId xmlns:p14="http://schemas.microsoft.com/office/powerpoint/2010/main" val="28031275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VaG Rounded"/>
        <a:ea typeface=""/>
        <a:cs typeface=""/>
      </a:majorFont>
      <a:minorFont>
        <a:latin typeface="VaG Rounde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50F1F1A7B3EEE4A9FBD3029B0F172BC" ma:contentTypeVersion="19" ma:contentTypeDescription="Create a new document." ma:contentTypeScope="" ma:versionID="351deb2b02914d8f48813414df881344">
  <xsd:schema xmlns:xsd="http://www.w3.org/2001/XMLSchema" xmlns:xs="http://www.w3.org/2001/XMLSchema" xmlns:p="http://schemas.microsoft.com/office/2006/metadata/properties" xmlns:ns2="dda4c19a-80c9-47ad-9413-54e69e6043f7" xmlns:ns3="dd9383bb-573a-43b2-bebe-ce49b251b912" targetNamespace="http://schemas.microsoft.com/office/2006/metadata/properties" ma:root="true" ma:fieldsID="c8d6aa53198aa33f7137c24bd785e535" ns2:_="" ns3:_="">
    <xsd:import namespace="dda4c19a-80c9-47ad-9413-54e69e6043f7"/>
    <xsd:import namespace="dd9383bb-573a-43b2-bebe-ce49b251b91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a4c19a-80c9-47ad-9413-54e69e6043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9d58010-b399-4c97-81fa-3c3bf847332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d9383bb-573a-43b2-bebe-ce49b251b912"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552fa59-9469-4327-9cfa-fa7d2e9355a5}" ma:internalName="TaxCatchAll" ma:showField="CatchAllData" ma:web="dd9383bb-573a-43b2-bebe-ce49b251b9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da4c19a-80c9-47ad-9413-54e69e6043f7">
      <Terms xmlns="http://schemas.microsoft.com/office/infopath/2007/PartnerControls"/>
    </lcf76f155ced4ddcb4097134ff3c332f>
    <TaxCatchAll xmlns="dd9383bb-573a-43b2-bebe-ce49b251b912" xsi:nil="true"/>
  </documentManagement>
</p:properties>
</file>

<file path=customXml/itemProps1.xml><?xml version="1.0" encoding="utf-8"?>
<ds:datastoreItem xmlns:ds="http://schemas.openxmlformats.org/officeDocument/2006/customXml" ds:itemID="{A37ADFBC-CA4B-45C1-B58E-BBD9141A7A0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a4c19a-80c9-47ad-9413-54e69e6043f7"/>
    <ds:schemaRef ds:uri="dd9383bb-573a-43b2-bebe-ce49b251b9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72A5A2B-317B-47FB-ACE6-B078DD18BF50}">
  <ds:schemaRefs>
    <ds:schemaRef ds:uri="http://schemas.microsoft.com/sharepoint/v3/contenttype/forms"/>
  </ds:schemaRefs>
</ds:datastoreItem>
</file>

<file path=customXml/itemProps3.xml><?xml version="1.0" encoding="utf-8"?>
<ds:datastoreItem xmlns:ds="http://schemas.openxmlformats.org/officeDocument/2006/customXml" ds:itemID="{2AB67D8A-B84B-48E0-AC6D-E79B1423BF18}">
  <ds:schemaRefs>
    <ds:schemaRef ds:uri="dd9383bb-573a-43b2-bebe-ce49b251b912"/>
    <ds:schemaRef ds:uri="dda4c19a-80c9-47ad-9413-54e69e6043f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6</TotalTime>
  <Words>2475</Words>
  <Application>Microsoft Office PowerPoint</Application>
  <PresentationFormat>Widescreen</PresentationFormat>
  <Paragraphs>311</Paragraphs>
  <Slides>30</Slides>
  <Notes>25</Notes>
  <HiddenSlides>0</HiddenSlides>
  <MMClips>1</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30</vt:i4>
      </vt:variant>
    </vt:vector>
  </HeadingPairs>
  <TitlesOfParts>
    <vt:vector size="44" baseType="lpstr">
      <vt:lpstr>Aptos</vt:lpstr>
      <vt:lpstr>Arial</vt:lpstr>
      <vt:lpstr>Ariel </vt:lpstr>
      <vt:lpstr>Calibri</vt:lpstr>
      <vt:lpstr>Cambria</vt:lpstr>
      <vt:lpstr>Lato</vt:lpstr>
      <vt:lpstr>Roboto</vt:lpstr>
      <vt:lpstr>Roboto Condensed</vt:lpstr>
      <vt:lpstr>Times New Roman</vt:lpstr>
      <vt:lpstr>Trebuchet MS</vt:lpstr>
      <vt:lpstr>Tsar</vt:lpstr>
      <vt:lpstr>VaG Rounded</vt:lpstr>
      <vt:lpstr>VaG Rounded</vt:lpstr>
      <vt:lpstr>Office Theme</vt:lpstr>
      <vt:lpstr>Teach Climate Justice </vt:lpstr>
      <vt:lpstr>PowerPoint Presentation</vt:lpstr>
      <vt:lpstr> Teach Climate Justice  Course Learning Outcomes </vt:lpstr>
      <vt:lpstr>PowerPoint Presentation</vt:lpstr>
      <vt:lpstr>PowerPoint Presentation</vt:lpstr>
      <vt:lpstr>What is Climate Justice ?</vt:lpstr>
      <vt:lpstr>PowerPoint Presentation</vt:lpstr>
      <vt:lpstr>PowerPoint Presentation</vt:lpstr>
      <vt:lpstr>PowerPoint Presentation</vt:lpstr>
      <vt:lpstr>PowerPoint Presentation</vt:lpstr>
      <vt:lpstr>       Intersectionality and interconnectedness </vt:lpstr>
      <vt:lpstr>My Identity   </vt:lpstr>
      <vt:lpstr>PowerPoint Presentation</vt:lpstr>
      <vt:lpstr>PowerPoint Presentation</vt:lpstr>
      <vt:lpstr>PowerPoint Presentation</vt:lpstr>
      <vt:lpstr>PowerPoint Presentation</vt:lpstr>
      <vt:lpstr>PowerPoint Presentation</vt:lpstr>
      <vt:lpstr>Identity &amp; intersectionality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Jacquie Ayre</dc:creator>
  <cp:lastModifiedBy>Karen Wynne</cp:lastModifiedBy>
  <cp:revision>96</cp:revision>
  <dcterms:created xsi:type="dcterms:W3CDTF">2021-12-04T19:01:13Z</dcterms:created>
  <dcterms:modified xsi:type="dcterms:W3CDTF">2025-11-13T14:57:57Z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0x010100450F1F1A7B3EEE4A9FBD3029B0F172BC</vt:lpwstr>
  </property>
  <property fmtid="{D5CDD505-2E9C-101B-9397-08002B2CF9AE}" pid="3" name="MediaServiceImageTags">
    <vt:lpwstr/>
  </property>
</Properties>
</file>